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6" r:id="rId3"/>
    <p:sldId id="269" r:id="rId4"/>
    <p:sldId id="265" r:id="rId5"/>
    <p:sldId id="270" r:id="rId6"/>
    <p:sldId id="271" r:id="rId7"/>
    <p:sldId id="272" r:id="rId8"/>
    <p:sldId id="319" r:id="rId9"/>
    <p:sldId id="273" r:id="rId10"/>
    <p:sldId id="285" r:id="rId11"/>
    <p:sldId id="286" r:id="rId12"/>
    <p:sldId id="287" r:id="rId13"/>
    <p:sldId id="288" r:id="rId14"/>
    <p:sldId id="289" r:id="rId15"/>
    <p:sldId id="340" r:id="rId16"/>
    <p:sldId id="341" r:id="rId17"/>
    <p:sldId id="296" r:id="rId18"/>
    <p:sldId id="350" r:id="rId19"/>
    <p:sldId id="351" r:id="rId20"/>
    <p:sldId id="324" r:id="rId21"/>
    <p:sldId id="256" r:id="rId22"/>
    <p:sldId id="267" r:id="rId23"/>
    <p:sldId id="268" r:id="rId24"/>
    <p:sldId id="257" r:id="rId25"/>
    <p:sldId id="274" r:id="rId26"/>
    <p:sldId id="275" r:id="rId27"/>
    <p:sldId id="318" r:id="rId28"/>
    <p:sldId id="276" r:id="rId29"/>
    <p:sldId id="277" r:id="rId30"/>
    <p:sldId id="278" r:id="rId31"/>
    <p:sldId id="279" r:id="rId32"/>
    <p:sldId id="280" r:id="rId33"/>
    <p:sldId id="281" r:id="rId34"/>
    <p:sldId id="282" r:id="rId35"/>
    <p:sldId id="283" r:id="rId36"/>
    <p:sldId id="284" r:id="rId37"/>
    <p:sldId id="258" r:id="rId38"/>
    <p:sldId id="259" r:id="rId39"/>
    <p:sldId id="260" r:id="rId40"/>
    <p:sldId id="261" r:id="rId41"/>
    <p:sldId id="262" r:id="rId42"/>
    <p:sldId id="263" r:id="rId43"/>
    <p:sldId id="316" r:id="rId44"/>
    <p:sldId id="321" r:id="rId45"/>
    <p:sldId id="297" r:id="rId46"/>
    <p:sldId id="291" r:id="rId47"/>
    <p:sldId id="331" r:id="rId48"/>
    <p:sldId id="298" r:id="rId49"/>
    <p:sldId id="292" r:id="rId50"/>
    <p:sldId id="295" r:id="rId51"/>
    <p:sldId id="293" r:id="rId52"/>
    <p:sldId id="294" r:id="rId53"/>
    <p:sldId id="299" r:id="rId54"/>
    <p:sldId id="300" r:id="rId55"/>
    <p:sldId id="301" r:id="rId56"/>
    <p:sldId id="309" r:id="rId57"/>
    <p:sldId id="302" r:id="rId58"/>
    <p:sldId id="303" r:id="rId59"/>
    <p:sldId id="304" r:id="rId60"/>
    <p:sldId id="306" r:id="rId61"/>
    <p:sldId id="305" r:id="rId62"/>
    <p:sldId id="310" r:id="rId63"/>
    <p:sldId id="311" r:id="rId64"/>
    <p:sldId id="312" r:id="rId65"/>
    <p:sldId id="313" r:id="rId66"/>
    <p:sldId id="314" r:id="rId67"/>
    <p:sldId id="317" r:id="rId68"/>
    <p:sldId id="315" r:id="rId69"/>
    <p:sldId id="307" r:id="rId70"/>
    <p:sldId id="327" r:id="rId71"/>
    <p:sldId id="326" r:id="rId72"/>
    <p:sldId id="320" r:id="rId73"/>
    <p:sldId id="308" r:id="rId74"/>
    <p:sldId id="323" r:id="rId75"/>
    <p:sldId id="322" r:id="rId76"/>
    <p:sldId id="328" r:id="rId77"/>
    <p:sldId id="325" r:id="rId78"/>
    <p:sldId id="339" r:id="rId79"/>
    <p:sldId id="337" r:id="rId80"/>
    <p:sldId id="338" r:id="rId81"/>
    <p:sldId id="329" r:id="rId82"/>
    <p:sldId id="332" r:id="rId83"/>
    <p:sldId id="335" r:id="rId84"/>
    <p:sldId id="333" r:id="rId85"/>
    <p:sldId id="330" r:id="rId86"/>
    <p:sldId id="336" r:id="rId87"/>
    <p:sldId id="345" r:id="rId88"/>
    <p:sldId id="346" r:id="rId89"/>
    <p:sldId id="362" r:id="rId90"/>
    <p:sldId id="347" r:id="rId91"/>
    <p:sldId id="364" r:id="rId92"/>
    <p:sldId id="348" r:id="rId93"/>
    <p:sldId id="349" r:id="rId94"/>
    <p:sldId id="344" r:id="rId95"/>
    <p:sldId id="343" r:id="rId96"/>
    <p:sldId id="342" r:id="rId97"/>
    <p:sldId id="355" r:id="rId98"/>
    <p:sldId id="356" r:id="rId99"/>
    <p:sldId id="352" r:id="rId100"/>
    <p:sldId id="360" r:id="rId101"/>
    <p:sldId id="361" r:id="rId102"/>
    <p:sldId id="359" r:id="rId103"/>
    <p:sldId id="357" r:id="rId104"/>
    <p:sldId id="358" r:id="rId105"/>
    <p:sldId id="353" r:id="rId106"/>
    <p:sldId id="354" r:id="rId107"/>
    <p:sldId id="363" r:id="rId108"/>
    <p:sldId id="365" r:id="rId109"/>
    <p:sldId id="366" r:id="rId110"/>
    <p:sldId id="367" r:id="rId111"/>
    <p:sldId id="368"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1"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D1BA-C597-47B5-BA93-92A129CFA2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B8B1E7-4F65-4D92-9810-99248B1657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0FF2C-D0C3-4BEF-AF35-D7BC9FCF41D4}"/>
              </a:ext>
            </a:extLst>
          </p:cNvPr>
          <p:cNvSpPr>
            <a:spLocks noGrp="1"/>
          </p:cNvSpPr>
          <p:nvPr>
            <p:ph type="dt" sz="half" idx="10"/>
          </p:nvPr>
        </p:nvSpPr>
        <p:spPr/>
        <p:txBody>
          <a:bodyPr/>
          <a:lstStyle/>
          <a:p>
            <a:fld id="{06C5366E-59DD-4568-B26B-D6FB3052445D}" type="datetimeFigureOut">
              <a:rPr lang="en-US" smtClean="0"/>
              <a:t>2/18/2025</a:t>
            </a:fld>
            <a:endParaRPr lang="en-US"/>
          </a:p>
        </p:txBody>
      </p:sp>
      <p:sp>
        <p:nvSpPr>
          <p:cNvPr id="5" name="Footer Placeholder 4">
            <a:extLst>
              <a:ext uri="{FF2B5EF4-FFF2-40B4-BE49-F238E27FC236}">
                <a16:creationId xmlns:a16="http://schemas.microsoft.com/office/drawing/2014/main" id="{C111067A-612C-48BF-89E7-10A956F01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D5BE2-BBB2-4A3B-81D0-4947E3ADACF4}"/>
              </a:ext>
            </a:extLst>
          </p:cNvPr>
          <p:cNvSpPr>
            <a:spLocks noGrp="1"/>
          </p:cNvSpPr>
          <p:nvPr>
            <p:ph type="sldNum" sz="quarter" idx="12"/>
          </p:nvPr>
        </p:nvSpPr>
        <p:spPr/>
        <p:txBody>
          <a:bodyPr/>
          <a:lstStyle/>
          <a:p>
            <a:fld id="{6929189D-4DE1-4989-8DF5-DAB4520B9612}" type="slidenum">
              <a:rPr lang="en-US" smtClean="0"/>
              <a:t>‹#›</a:t>
            </a:fld>
            <a:endParaRPr lang="en-US"/>
          </a:p>
        </p:txBody>
      </p:sp>
    </p:spTree>
    <p:extLst>
      <p:ext uri="{BB962C8B-B14F-4D97-AF65-F5344CB8AC3E}">
        <p14:creationId xmlns:p14="http://schemas.microsoft.com/office/powerpoint/2010/main" val="3831103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F0E4-F1AC-4B9A-8F92-9201308B08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D2ED2-DE67-4FB0-8465-8D8F77A8AC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721078-7A0F-4F1E-B860-A90B0CBD0091}"/>
              </a:ext>
            </a:extLst>
          </p:cNvPr>
          <p:cNvSpPr>
            <a:spLocks noGrp="1"/>
          </p:cNvSpPr>
          <p:nvPr>
            <p:ph type="dt" sz="half" idx="10"/>
          </p:nvPr>
        </p:nvSpPr>
        <p:spPr/>
        <p:txBody>
          <a:bodyPr/>
          <a:lstStyle/>
          <a:p>
            <a:fld id="{06C5366E-59DD-4568-B26B-D6FB3052445D}" type="datetimeFigureOut">
              <a:rPr lang="en-US" smtClean="0"/>
              <a:t>2/18/2025</a:t>
            </a:fld>
            <a:endParaRPr lang="en-US"/>
          </a:p>
        </p:txBody>
      </p:sp>
      <p:sp>
        <p:nvSpPr>
          <p:cNvPr id="5" name="Footer Placeholder 4">
            <a:extLst>
              <a:ext uri="{FF2B5EF4-FFF2-40B4-BE49-F238E27FC236}">
                <a16:creationId xmlns:a16="http://schemas.microsoft.com/office/drawing/2014/main" id="{3632F5B9-C4FB-4564-AC0A-680F65004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78FA1-782C-4243-AD76-45645A2A57CD}"/>
              </a:ext>
            </a:extLst>
          </p:cNvPr>
          <p:cNvSpPr>
            <a:spLocks noGrp="1"/>
          </p:cNvSpPr>
          <p:nvPr>
            <p:ph type="sldNum" sz="quarter" idx="12"/>
          </p:nvPr>
        </p:nvSpPr>
        <p:spPr/>
        <p:txBody>
          <a:bodyPr/>
          <a:lstStyle/>
          <a:p>
            <a:fld id="{6929189D-4DE1-4989-8DF5-DAB4520B9612}" type="slidenum">
              <a:rPr lang="en-US" smtClean="0"/>
              <a:t>‹#›</a:t>
            </a:fld>
            <a:endParaRPr lang="en-US"/>
          </a:p>
        </p:txBody>
      </p:sp>
    </p:spTree>
    <p:extLst>
      <p:ext uri="{BB962C8B-B14F-4D97-AF65-F5344CB8AC3E}">
        <p14:creationId xmlns:p14="http://schemas.microsoft.com/office/powerpoint/2010/main" val="2762351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AE394-D46E-4D4A-B8E7-A828CC3DFF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AC7AF-2FE3-46AB-9036-3F4658D1E5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84C47-D2C5-46C2-ABBA-10E6662277F2}"/>
              </a:ext>
            </a:extLst>
          </p:cNvPr>
          <p:cNvSpPr>
            <a:spLocks noGrp="1"/>
          </p:cNvSpPr>
          <p:nvPr>
            <p:ph type="dt" sz="half" idx="10"/>
          </p:nvPr>
        </p:nvSpPr>
        <p:spPr/>
        <p:txBody>
          <a:bodyPr/>
          <a:lstStyle/>
          <a:p>
            <a:fld id="{06C5366E-59DD-4568-B26B-D6FB3052445D}" type="datetimeFigureOut">
              <a:rPr lang="en-US" smtClean="0"/>
              <a:t>2/18/2025</a:t>
            </a:fld>
            <a:endParaRPr lang="en-US"/>
          </a:p>
        </p:txBody>
      </p:sp>
      <p:sp>
        <p:nvSpPr>
          <p:cNvPr id="5" name="Footer Placeholder 4">
            <a:extLst>
              <a:ext uri="{FF2B5EF4-FFF2-40B4-BE49-F238E27FC236}">
                <a16:creationId xmlns:a16="http://schemas.microsoft.com/office/drawing/2014/main" id="{2DD44B61-AEFB-4BA9-9DE4-EDDA2D267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84B1D-0D5E-4145-97DE-26A0A4FB7913}"/>
              </a:ext>
            </a:extLst>
          </p:cNvPr>
          <p:cNvSpPr>
            <a:spLocks noGrp="1"/>
          </p:cNvSpPr>
          <p:nvPr>
            <p:ph type="sldNum" sz="quarter" idx="12"/>
          </p:nvPr>
        </p:nvSpPr>
        <p:spPr/>
        <p:txBody>
          <a:bodyPr/>
          <a:lstStyle/>
          <a:p>
            <a:fld id="{6929189D-4DE1-4989-8DF5-DAB4520B9612}" type="slidenum">
              <a:rPr lang="en-US" smtClean="0"/>
              <a:t>‹#›</a:t>
            </a:fld>
            <a:endParaRPr lang="en-US"/>
          </a:p>
        </p:txBody>
      </p:sp>
    </p:spTree>
    <p:extLst>
      <p:ext uri="{BB962C8B-B14F-4D97-AF65-F5344CB8AC3E}">
        <p14:creationId xmlns:p14="http://schemas.microsoft.com/office/powerpoint/2010/main" val="98619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C610-2C32-4664-B2C3-35D8F28AFC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C8376D-EA1E-49DB-9462-DC6DC57042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333D6-2427-45DC-986B-84AFBFBB84C0}"/>
              </a:ext>
            </a:extLst>
          </p:cNvPr>
          <p:cNvSpPr>
            <a:spLocks noGrp="1"/>
          </p:cNvSpPr>
          <p:nvPr>
            <p:ph type="dt" sz="half" idx="10"/>
          </p:nvPr>
        </p:nvSpPr>
        <p:spPr/>
        <p:txBody>
          <a:bodyPr/>
          <a:lstStyle/>
          <a:p>
            <a:fld id="{06C5366E-59DD-4568-B26B-D6FB3052445D}" type="datetimeFigureOut">
              <a:rPr lang="en-US" smtClean="0"/>
              <a:t>2/18/2025</a:t>
            </a:fld>
            <a:endParaRPr lang="en-US"/>
          </a:p>
        </p:txBody>
      </p:sp>
      <p:sp>
        <p:nvSpPr>
          <p:cNvPr id="5" name="Footer Placeholder 4">
            <a:extLst>
              <a:ext uri="{FF2B5EF4-FFF2-40B4-BE49-F238E27FC236}">
                <a16:creationId xmlns:a16="http://schemas.microsoft.com/office/drawing/2014/main" id="{EFA5066A-AD90-4AAD-A785-D75974979D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155430-1C36-4138-85F6-409D06E00691}"/>
              </a:ext>
            </a:extLst>
          </p:cNvPr>
          <p:cNvSpPr>
            <a:spLocks noGrp="1"/>
          </p:cNvSpPr>
          <p:nvPr>
            <p:ph type="sldNum" sz="quarter" idx="12"/>
          </p:nvPr>
        </p:nvSpPr>
        <p:spPr/>
        <p:txBody>
          <a:bodyPr/>
          <a:lstStyle/>
          <a:p>
            <a:fld id="{6929189D-4DE1-4989-8DF5-DAB4520B9612}" type="slidenum">
              <a:rPr lang="en-US" smtClean="0"/>
              <a:t>‹#›</a:t>
            </a:fld>
            <a:endParaRPr lang="en-US"/>
          </a:p>
        </p:txBody>
      </p:sp>
    </p:spTree>
    <p:extLst>
      <p:ext uri="{BB962C8B-B14F-4D97-AF65-F5344CB8AC3E}">
        <p14:creationId xmlns:p14="http://schemas.microsoft.com/office/powerpoint/2010/main" val="3228730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CD9B-10D3-400D-A9B2-09F1C468F9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0988C3-F55A-408F-91CE-82607D24F4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3482D-973F-49A0-8D63-DC078F7C3EA4}"/>
              </a:ext>
            </a:extLst>
          </p:cNvPr>
          <p:cNvSpPr>
            <a:spLocks noGrp="1"/>
          </p:cNvSpPr>
          <p:nvPr>
            <p:ph type="dt" sz="half" idx="10"/>
          </p:nvPr>
        </p:nvSpPr>
        <p:spPr/>
        <p:txBody>
          <a:bodyPr/>
          <a:lstStyle/>
          <a:p>
            <a:fld id="{06C5366E-59DD-4568-B26B-D6FB3052445D}" type="datetimeFigureOut">
              <a:rPr lang="en-US" smtClean="0"/>
              <a:t>2/18/2025</a:t>
            </a:fld>
            <a:endParaRPr lang="en-US"/>
          </a:p>
        </p:txBody>
      </p:sp>
      <p:sp>
        <p:nvSpPr>
          <p:cNvPr id="5" name="Footer Placeholder 4">
            <a:extLst>
              <a:ext uri="{FF2B5EF4-FFF2-40B4-BE49-F238E27FC236}">
                <a16:creationId xmlns:a16="http://schemas.microsoft.com/office/drawing/2014/main" id="{1D095F63-5E2D-4559-8A1F-05AC83E0E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F18231-B3D7-4057-8E83-F86B4C824E38}"/>
              </a:ext>
            </a:extLst>
          </p:cNvPr>
          <p:cNvSpPr>
            <a:spLocks noGrp="1"/>
          </p:cNvSpPr>
          <p:nvPr>
            <p:ph type="sldNum" sz="quarter" idx="12"/>
          </p:nvPr>
        </p:nvSpPr>
        <p:spPr/>
        <p:txBody>
          <a:bodyPr/>
          <a:lstStyle/>
          <a:p>
            <a:fld id="{6929189D-4DE1-4989-8DF5-DAB4520B9612}" type="slidenum">
              <a:rPr lang="en-US" smtClean="0"/>
              <a:t>‹#›</a:t>
            </a:fld>
            <a:endParaRPr lang="en-US"/>
          </a:p>
        </p:txBody>
      </p:sp>
    </p:spTree>
    <p:extLst>
      <p:ext uri="{BB962C8B-B14F-4D97-AF65-F5344CB8AC3E}">
        <p14:creationId xmlns:p14="http://schemas.microsoft.com/office/powerpoint/2010/main" val="146723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2C89-AEE2-4BEF-A98D-3F2F12F4C5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F0FA32-EB1E-4871-8269-7160D9A0BB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A0C181-B882-42F9-B0E6-E3774B8A25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9607ED-1C6E-4763-B688-20004CE19085}"/>
              </a:ext>
            </a:extLst>
          </p:cNvPr>
          <p:cNvSpPr>
            <a:spLocks noGrp="1"/>
          </p:cNvSpPr>
          <p:nvPr>
            <p:ph type="dt" sz="half" idx="10"/>
          </p:nvPr>
        </p:nvSpPr>
        <p:spPr/>
        <p:txBody>
          <a:bodyPr/>
          <a:lstStyle/>
          <a:p>
            <a:fld id="{06C5366E-59DD-4568-B26B-D6FB3052445D}" type="datetimeFigureOut">
              <a:rPr lang="en-US" smtClean="0"/>
              <a:t>2/18/2025</a:t>
            </a:fld>
            <a:endParaRPr lang="en-US"/>
          </a:p>
        </p:txBody>
      </p:sp>
      <p:sp>
        <p:nvSpPr>
          <p:cNvPr id="6" name="Footer Placeholder 5">
            <a:extLst>
              <a:ext uri="{FF2B5EF4-FFF2-40B4-BE49-F238E27FC236}">
                <a16:creationId xmlns:a16="http://schemas.microsoft.com/office/drawing/2014/main" id="{47523A19-8FFB-4645-B536-C7431DDBD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4CD550-7913-4E95-B25F-2822ACFA4146}"/>
              </a:ext>
            </a:extLst>
          </p:cNvPr>
          <p:cNvSpPr>
            <a:spLocks noGrp="1"/>
          </p:cNvSpPr>
          <p:nvPr>
            <p:ph type="sldNum" sz="quarter" idx="12"/>
          </p:nvPr>
        </p:nvSpPr>
        <p:spPr/>
        <p:txBody>
          <a:bodyPr/>
          <a:lstStyle/>
          <a:p>
            <a:fld id="{6929189D-4DE1-4989-8DF5-DAB4520B9612}" type="slidenum">
              <a:rPr lang="en-US" smtClean="0"/>
              <a:t>‹#›</a:t>
            </a:fld>
            <a:endParaRPr lang="en-US"/>
          </a:p>
        </p:txBody>
      </p:sp>
    </p:spTree>
    <p:extLst>
      <p:ext uri="{BB962C8B-B14F-4D97-AF65-F5344CB8AC3E}">
        <p14:creationId xmlns:p14="http://schemas.microsoft.com/office/powerpoint/2010/main" val="106563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719B-73F1-410F-BA9B-2C98C65183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A09D46-33E6-47B5-B5C0-7C2E7DCAB8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200A88-0D45-4306-A9D9-B91DE6B4DE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5FFF9C-3676-4886-8581-64D93ED126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F165A-BFA1-49CE-BE51-2F1B9D0C47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EE765C-3525-4017-8C0D-DAFCB6CCA4F0}"/>
              </a:ext>
            </a:extLst>
          </p:cNvPr>
          <p:cNvSpPr>
            <a:spLocks noGrp="1"/>
          </p:cNvSpPr>
          <p:nvPr>
            <p:ph type="dt" sz="half" idx="10"/>
          </p:nvPr>
        </p:nvSpPr>
        <p:spPr/>
        <p:txBody>
          <a:bodyPr/>
          <a:lstStyle/>
          <a:p>
            <a:fld id="{06C5366E-59DD-4568-B26B-D6FB3052445D}" type="datetimeFigureOut">
              <a:rPr lang="en-US" smtClean="0"/>
              <a:t>2/18/2025</a:t>
            </a:fld>
            <a:endParaRPr lang="en-US"/>
          </a:p>
        </p:txBody>
      </p:sp>
      <p:sp>
        <p:nvSpPr>
          <p:cNvPr id="8" name="Footer Placeholder 7">
            <a:extLst>
              <a:ext uri="{FF2B5EF4-FFF2-40B4-BE49-F238E27FC236}">
                <a16:creationId xmlns:a16="http://schemas.microsoft.com/office/drawing/2014/main" id="{721C3FA9-B173-4B5C-AECF-D37861B88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1C5F85-CBE6-4669-8BD8-4556298CE38D}"/>
              </a:ext>
            </a:extLst>
          </p:cNvPr>
          <p:cNvSpPr>
            <a:spLocks noGrp="1"/>
          </p:cNvSpPr>
          <p:nvPr>
            <p:ph type="sldNum" sz="quarter" idx="12"/>
          </p:nvPr>
        </p:nvSpPr>
        <p:spPr/>
        <p:txBody>
          <a:bodyPr/>
          <a:lstStyle/>
          <a:p>
            <a:fld id="{6929189D-4DE1-4989-8DF5-DAB4520B9612}" type="slidenum">
              <a:rPr lang="en-US" smtClean="0"/>
              <a:t>‹#›</a:t>
            </a:fld>
            <a:endParaRPr lang="en-US"/>
          </a:p>
        </p:txBody>
      </p:sp>
    </p:spTree>
    <p:extLst>
      <p:ext uri="{BB962C8B-B14F-4D97-AF65-F5344CB8AC3E}">
        <p14:creationId xmlns:p14="http://schemas.microsoft.com/office/powerpoint/2010/main" val="1918965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4B5B-92AB-4F08-8201-886B1483A8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779E4B-AEB2-4B7C-9259-CA7EEB7AB7A6}"/>
              </a:ext>
            </a:extLst>
          </p:cNvPr>
          <p:cNvSpPr>
            <a:spLocks noGrp="1"/>
          </p:cNvSpPr>
          <p:nvPr>
            <p:ph type="dt" sz="half" idx="10"/>
          </p:nvPr>
        </p:nvSpPr>
        <p:spPr/>
        <p:txBody>
          <a:bodyPr/>
          <a:lstStyle/>
          <a:p>
            <a:fld id="{06C5366E-59DD-4568-B26B-D6FB3052445D}" type="datetimeFigureOut">
              <a:rPr lang="en-US" smtClean="0"/>
              <a:t>2/18/2025</a:t>
            </a:fld>
            <a:endParaRPr lang="en-US"/>
          </a:p>
        </p:txBody>
      </p:sp>
      <p:sp>
        <p:nvSpPr>
          <p:cNvPr id="4" name="Footer Placeholder 3">
            <a:extLst>
              <a:ext uri="{FF2B5EF4-FFF2-40B4-BE49-F238E27FC236}">
                <a16:creationId xmlns:a16="http://schemas.microsoft.com/office/drawing/2014/main" id="{74C0AE09-DF0E-4938-8BC4-0768A55C6E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47D9C4-FE7C-4E50-89EE-3BC1D88D03B0}"/>
              </a:ext>
            </a:extLst>
          </p:cNvPr>
          <p:cNvSpPr>
            <a:spLocks noGrp="1"/>
          </p:cNvSpPr>
          <p:nvPr>
            <p:ph type="sldNum" sz="quarter" idx="12"/>
          </p:nvPr>
        </p:nvSpPr>
        <p:spPr/>
        <p:txBody>
          <a:bodyPr/>
          <a:lstStyle/>
          <a:p>
            <a:fld id="{6929189D-4DE1-4989-8DF5-DAB4520B9612}" type="slidenum">
              <a:rPr lang="en-US" smtClean="0"/>
              <a:t>‹#›</a:t>
            </a:fld>
            <a:endParaRPr lang="en-US"/>
          </a:p>
        </p:txBody>
      </p:sp>
    </p:spTree>
    <p:extLst>
      <p:ext uri="{BB962C8B-B14F-4D97-AF65-F5344CB8AC3E}">
        <p14:creationId xmlns:p14="http://schemas.microsoft.com/office/powerpoint/2010/main" val="3152708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39DAA-EFD9-45F3-AEA4-ECCBB25C2425}"/>
              </a:ext>
            </a:extLst>
          </p:cNvPr>
          <p:cNvSpPr>
            <a:spLocks noGrp="1"/>
          </p:cNvSpPr>
          <p:nvPr>
            <p:ph type="dt" sz="half" idx="10"/>
          </p:nvPr>
        </p:nvSpPr>
        <p:spPr/>
        <p:txBody>
          <a:bodyPr/>
          <a:lstStyle/>
          <a:p>
            <a:fld id="{06C5366E-59DD-4568-B26B-D6FB3052445D}" type="datetimeFigureOut">
              <a:rPr lang="en-US" smtClean="0"/>
              <a:t>2/18/2025</a:t>
            </a:fld>
            <a:endParaRPr lang="en-US"/>
          </a:p>
        </p:txBody>
      </p:sp>
      <p:sp>
        <p:nvSpPr>
          <p:cNvPr id="3" name="Footer Placeholder 2">
            <a:extLst>
              <a:ext uri="{FF2B5EF4-FFF2-40B4-BE49-F238E27FC236}">
                <a16:creationId xmlns:a16="http://schemas.microsoft.com/office/drawing/2014/main" id="{2D11B6B0-CB2D-4F58-9CA6-7326398521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7B1323-3923-4422-921E-C11BFE7DB0EA}"/>
              </a:ext>
            </a:extLst>
          </p:cNvPr>
          <p:cNvSpPr>
            <a:spLocks noGrp="1"/>
          </p:cNvSpPr>
          <p:nvPr>
            <p:ph type="sldNum" sz="quarter" idx="12"/>
          </p:nvPr>
        </p:nvSpPr>
        <p:spPr/>
        <p:txBody>
          <a:bodyPr/>
          <a:lstStyle/>
          <a:p>
            <a:fld id="{6929189D-4DE1-4989-8DF5-DAB4520B9612}" type="slidenum">
              <a:rPr lang="en-US" smtClean="0"/>
              <a:t>‹#›</a:t>
            </a:fld>
            <a:endParaRPr lang="en-US"/>
          </a:p>
        </p:txBody>
      </p:sp>
    </p:spTree>
    <p:extLst>
      <p:ext uri="{BB962C8B-B14F-4D97-AF65-F5344CB8AC3E}">
        <p14:creationId xmlns:p14="http://schemas.microsoft.com/office/powerpoint/2010/main" val="1057892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BE02-48E8-4A34-9A97-333C4AA8DD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5AD85E-E9BC-4A9A-93EC-9F5DF50A3D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012AA-6DBA-4BA0-832C-BDF25381E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92587C-085B-4A84-BED6-C10432657283}"/>
              </a:ext>
            </a:extLst>
          </p:cNvPr>
          <p:cNvSpPr>
            <a:spLocks noGrp="1"/>
          </p:cNvSpPr>
          <p:nvPr>
            <p:ph type="dt" sz="half" idx="10"/>
          </p:nvPr>
        </p:nvSpPr>
        <p:spPr/>
        <p:txBody>
          <a:bodyPr/>
          <a:lstStyle/>
          <a:p>
            <a:fld id="{06C5366E-59DD-4568-B26B-D6FB3052445D}" type="datetimeFigureOut">
              <a:rPr lang="en-US" smtClean="0"/>
              <a:t>2/18/2025</a:t>
            </a:fld>
            <a:endParaRPr lang="en-US"/>
          </a:p>
        </p:txBody>
      </p:sp>
      <p:sp>
        <p:nvSpPr>
          <p:cNvPr id="6" name="Footer Placeholder 5">
            <a:extLst>
              <a:ext uri="{FF2B5EF4-FFF2-40B4-BE49-F238E27FC236}">
                <a16:creationId xmlns:a16="http://schemas.microsoft.com/office/drawing/2014/main" id="{19A927C7-15E5-4F3A-9A88-499B87831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AC905-DBB3-4E94-8F15-81EF5030C116}"/>
              </a:ext>
            </a:extLst>
          </p:cNvPr>
          <p:cNvSpPr>
            <a:spLocks noGrp="1"/>
          </p:cNvSpPr>
          <p:nvPr>
            <p:ph type="sldNum" sz="quarter" idx="12"/>
          </p:nvPr>
        </p:nvSpPr>
        <p:spPr/>
        <p:txBody>
          <a:bodyPr/>
          <a:lstStyle/>
          <a:p>
            <a:fld id="{6929189D-4DE1-4989-8DF5-DAB4520B9612}" type="slidenum">
              <a:rPr lang="en-US" smtClean="0"/>
              <a:t>‹#›</a:t>
            </a:fld>
            <a:endParaRPr lang="en-US"/>
          </a:p>
        </p:txBody>
      </p:sp>
    </p:spTree>
    <p:extLst>
      <p:ext uri="{BB962C8B-B14F-4D97-AF65-F5344CB8AC3E}">
        <p14:creationId xmlns:p14="http://schemas.microsoft.com/office/powerpoint/2010/main" val="3277265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E534-3C77-45BA-BC42-2749194878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64A33D-E889-4F41-BB79-A6E400633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DCC7FB-7EE5-4F42-8250-CC842B7C9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E4FF6-FB0F-4228-B335-5A9E2ECB6102}"/>
              </a:ext>
            </a:extLst>
          </p:cNvPr>
          <p:cNvSpPr>
            <a:spLocks noGrp="1"/>
          </p:cNvSpPr>
          <p:nvPr>
            <p:ph type="dt" sz="half" idx="10"/>
          </p:nvPr>
        </p:nvSpPr>
        <p:spPr/>
        <p:txBody>
          <a:bodyPr/>
          <a:lstStyle/>
          <a:p>
            <a:fld id="{06C5366E-59DD-4568-B26B-D6FB3052445D}" type="datetimeFigureOut">
              <a:rPr lang="en-US" smtClean="0"/>
              <a:t>2/18/2025</a:t>
            </a:fld>
            <a:endParaRPr lang="en-US"/>
          </a:p>
        </p:txBody>
      </p:sp>
      <p:sp>
        <p:nvSpPr>
          <p:cNvPr id="6" name="Footer Placeholder 5">
            <a:extLst>
              <a:ext uri="{FF2B5EF4-FFF2-40B4-BE49-F238E27FC236}">
                <a16:creationId xmlns:a16="http://schemas.microsoft.com/office/drawing/2014/main" id="{D69FEB23-0F1C-43BB-AA73-F2FE784B03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2504EE-56AE-4954-BB17-F1177DFC1B9B}"/>
              </a:ext>
            </a:extLst>
          </p:cNvPr>
          <p:cNvSpPr>
            <a:spLocks noGrp="1"/>
          </p:cNvSpPr>
          <p:nvPr>
            <p:ph type="sldNum" sz="quarter" idx="12"/>
          </p:nvPr>
        </p:nvSpPr>
        <p:spPr/>
        <p:txBody>
          <a:bodyPr/>
          <a:lstStyle/>
          <a:p>
            <a:fld id="{6929189D-4DE1-4989-8DF5-DAB4520B9612}" type="slidenum">
              <a:rPr lang="en-US" smtClean="0"/>
              <a:t>‹#›</a:t>
            </a:fld>
            <a:endParaRPr lang="en-US"/>
          </a:p>
        </p:txBody>
      </p:sp>
    </p:spTree>
    <p:extLst>
      <p:ext uri="{BB962C8B-B14F-4D97-AF65-F5344CB8AC3E}">
        <p14:creationId xmlns:p14="http://schemas.microsoft.com/office/powerpoint/2010/main" val="1606591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416F8C-8D81-4CFF-8A1F-CFB815CC9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A4C2DE-811C-481A-990B-23081F3F22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6154A-3DCE-4706-8805-631A22E3EB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5366E-59DD-4568-B26B-D6FB3052445D}" type="datetimeFigureOut">
              <a:rPr lang="en-US" smtClean="0"/>
              <a:t>2/18/2025</a:t>
            </a:fld>
            <a:endParaRPr lang="en-US"/>
          </a:p>
        </p:txBody>
      </p:sp>
      <p:sp>
        <p:nvSpPr>
          <p:cNvPr id="5" name="Footer Placeholder 4">
            <a:extLst>
              <a:ext uri="{FF2B5EF4-FFF2-40B4-BE49-F238E27FC236}">
                <a16:creationId xmlns:a16="http://schemas.microsoft.com/office/drawing/2014/main" id="{1BF3DC72-77EB-43F5-B874-B877A3673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E9AB2B-2F31-44A0-A98B-75F73ECF58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9189D-4DE1-4989-8DF5-DAB4520B9612}" type="slidenum">
              <a:rPr lang="en-US" smtClean="0"/>
              <a:t>‹#›</a:t>
            </a:fld>
            <a:endParaRPr lang="en-US"/>
          </a:p>
        </p:txBody>
      </p:sp>
    </p:spTree>
    <p:extLst>
      <p:ext uri="{BB962C8B-B14F-4D97-AF65-F5344CB8AC3E}">
        <p14:creationId xmlns:p14="http://schemas.microsoft.com/office/powerpoint/2010/main" val="292687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raw.githubusercontent.com/hortonworks/data-tutorials/master/tutorials/hdp/hadoop-tutorial-getting-started-with-hdp/assets/datasets/Geolocation.zip"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rouplens.org/datasets/movielen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datasciencedojo/datasets/blob/master/titanic.csv"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localhost:1080/"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dl.fedoraproject.org/pub/epel/epel-release-latest-7.noarch.rp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raw.githubusercontent.com/sajidasahrmeen11/hadoop/main/map.py"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raw.githubusercontent.com/sajidasahrmeen11/hadoop/main/mmo.py"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raw.githubusercontent.com/ashaypatil11/hadoop/main/ratings.data" TargetMode="External"/><Relationship Id="rId2" Type="http://schemas.openxmlformats.org/officeDocument/2006/relationships/hyperlink" Target="https://raw.githubusercontent.com/ashaypatil11/hadoop/main/TopMovies.py"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raw.githubusercontent.com/sajidasahrmeen11/hadoop/main/etll.py"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medium.com/towards-data-science/interview-with-apache-pig-theory-and-practical-guide-6c44f06a4ca9"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769323-8B77-4BC5-BD1F-D385D9B33F6C}"/>
              </a:ext>
            </a:extLst>
          </p:cNvPr>
          <p:cNvSpPr>
            <a:spLocks noGrp="1"/>
          </p:cNvSpPr>
          <p:nvPr>
            <p:ph type="ctrTitle"/>
          </p:nvPr>
        </p:nvSpPr>
        <p:spPr/>
        <p:txBody>
          <a:bodyPr/>
          <a:lstStyle/>
          <a:p>
            <a:r>
              <a:rPr lang="en-US" b="1" dirty="0">
                <a:effectLst>
                  <a:outerShdw blurRad="38100" dist="38100" dir="2700000" algn="tl">
                    <a:srgbClr val="000000">
                      <a:alpha val="43137"/>
                    </a:srgbClr>
                  </a:outerShdw>
                </a:effectLst>
              </a:rPr>
              <a:t>Ambari</a:t>
            </a:r>
          </a:p>
        </p:txBody>
      </p:sp>
      <p:sp>
        <p:nvSpPr>
          <p:cNvPr id="5" name="Subtitle 4">
            <a:extLst>
              <a:ext uri="{FF2B5EF4-FFF2-40B4-BE49-F238E27FC236}">
                <a16:creationId xmlns:a16="http://schemas.microsoft.com/office/drawing/2014/main" id="{3BBC4717-CA64-4334-A1A6-20159A9CB43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6079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CEBAC-955D-4DDF-8F94-13B149E121AC}"/>
              </a:ext>
            </a:extLst>
          </p:cNvPr>
          <p:cNvSpPr>
            <a:spLocks noGrp="1"/>
          </p:cNvSpPr>
          <p:nvPr>
            <p:ph type="title"/>
          </p:nvPr>
        </p:nvSpPr>
        <p:spPr/>
        <p:txBody>
          <a:bodyPr/>
          <a:lstStyle/>
          <a:p>
            <a:r>
              <a:rPr lang="en-US" dirty="0"/>
              <a:t>HDFS EXAMPLE</a:t>
            </a:r>
          </a:p>
        </p:txBody>
      </p:sp>
      <p:sp>
        <p:nvSpPr>
          <p:cNvPr id="3" name="Content Placeholder 2">
            <a:extLst>
              <a:ext uri="{FF2B5EF4-FFF2-40B4-BE49-F238E27FC236}">
                <a16:creationId xmlns:a16="http://schemas.microsoft.com/office/drawing/2014/main" id="{88D2C982-2D5D-4A2B-B5FA-20A4DD1EAD91}"/>
              </a:ext>
            </a:extLst>
          </p:cNvPr>
          <p:cNvSpPr>
            <a:spLocks noGrp="1"/>
          </p:cNvSpPr>
          <p:nvPr>
            <p:ph idx="1"/>
          </p:nvPr>
        </p:nvSpPr>
        <p:spPr>
          <a:xfrm>
            <a:off x="838200" y="1825625"/>
            <a:ext cx="10515600" cy="1325563"/>
          </a:xfrm>
        </p:spPr>
        <p:txBody>
          <a:bodyPr/>
          <a:lstStyle/>
          <a:p>
            <a:r>
              <a:rPr lang="en-US" dirty="0"/>
              <a:t>Download the sample sensor data either local or contained in a compressed (.zip) folder here: </a:t>
            </a:r>
            <a:r>
              <a:rPr lang="en-US" dirty="0">
                <a:hlinkClick r:id="rId2"/>
              </a:rPr>
              <a:t>Geolocation.zip</a:t>
            </a:r>
            <a:endParaRPr lang="en-US" dirty="0"/>
          </a:p>
          <a:p>
            <a:endParaRPr lang="en-US" dirty="0"/>
          </a:p>
          <a:p>
            <a:endParaRPr lang="en-US" dirty="0"/>
          </a:p>
        </p:txBody>
      </p:sp>
      <p:pic>
        <p:nvPicPr>
          <p:cNvPr id="10" name="Picture 5">
            <a:extLst>
              <a:ext uri="{FF2B5EF4-FFF2-40B4-BE49-F238E27FC236}">
                <a16:creationId xmlns:a16="http://schemas.microsoft.com/office/drawing/2014/main" id="{AC8BFD0A-E4A5-4EF0-B5DF-9D0A9BD49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6868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FA4A6E2-4A21-44B8-BA2A-AE86F9D9E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108451"/>
            <a:ext cx="476250" cy="476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6E32D4B-3865-46C9-86F2-BE8791C54A67}"/>
              </a:ext>
            </a:extLst>
          </p:cNvPr>
          <p:cNvSpPr/>
          <p:nvPr/>
        </p:nvSpPr>
        <p:spPr>
          <a:xfrm>
            <a:off x="1457739" y="2954289"/>
            <a:ext cx="6096000" cy="2308324"/>
          </a:xfrm>
          <a:prstGeom prst="rect">
            <a:avLst/>
          </a:prstGeom>
        </p:spPr>
        <p:txBody>
          <a:bodyPr>
            <a:spAutoFit/>
          </a:bodyPr>
          <a:lstStyle/>
          <a:p>
            <a:pPr lvl="0" eaLnBrk="0" fontAlgn="base" hangingPunct="0">
              <a:spcBef>
                <a:spcPct val="0"/>
              </a:spcBef>
              <a:spcAft>
                <a:spcPct val="0"/>
              </a:spcAft>
            </a:pPr>
            <a:r>
              <a:rPr lang="en-US" altLang="en-US" sz="2000" dirty="0">
                <a:solidFill>
                  <a:srgbClr val="159957"/>
                </a:solidFill>
                <a:latin typeface="Open Sans"/>
              </a:rPr>
              <a:t>Load the Sensor Data into HDFS</a:t>
            </a:r>
          </a:p>
          <a:p>
            <a:pPr lvl="0" eaLnBrk="0" fontAlgn="base" hangingPunct="0">
              <a:spcBef>
                <a:spcPct val="0"/>
              </a:spcBef>
              <a:spcAft>
                <a:spcPct val="0"/>
              </a:spcAft>
            </a:pPr>
            <a:r>
              <a:rPr lang="en-US" altLang="en-US" dirty="0">
                <a:solidFill>
                  <a:srgbClr val="606C71"/>
                </a:solidFill>
                <a:latin typeface="Open Sans"/>
              </a:rPr>
              <a:t>  </a:t>
            </a:r>
            <a:r>
              <a:rPr lang="en-US" altLang="en-US" sz="4400" dirty="0">
                <a:solidFill>
                  <a:srgbClr val="606C71"/>
                </a:solidFill>
                <a:latin typeface="Open Sans"/>
              </a:rPr>
              <a:t>     </a:t>
            </a:r>
            <a:endParaRPr lang="en-US" altLang="en-US" dirty="0">
              <a:solidFill>
                <a:srgbClr val="159957"/>
              </a:solidFill>
              <a:latin typeface="Open Sans"/>
            </a:endParaRPr>
          </a:p>
          <a:p>
            <a:pPr lvl="0" eaLnBrk="0" fontAlgn="base" hangingPunct="0">
              <a:spcBef>
                <a:spcPct val="0"/>
              </a:spcBef>
              <a:spcAft>
                <a:spcPct val="0"/>
              </a:spcAft>
            </a:pPr>
            <a:r>
              <a:rPr lang="en-US" altLang="en-US" dirty="0">
                <a:solidFill>
                  <a:srgbClr val="159957"/>
                </a:solidFill>
                <a:latin typeface="Open Sans"/>
              </a:rPr>
              <a:t>1. Logon to Ambari</a:t>
            </a:r>
          </a:p>
          <a:p>
            <a:pPr lvl="0" eaLnBrk="0" fontAlgn="base" hangingPunct="0">
              <a:spcBef>
                <a:spcPct val="0"/>
              </a:spcBef>
              <a:spcAft>
                <a:spcPct val="0"/>
              </a:spcAft>
            </a:pPr>
            <a:r>
              <a:rPr lang="en-US" altLang="en-US" dirty="0">
                <a:solidFill>
                  <a:srgbClr val="606C71"/>
                </a:solidFill>
                <a:latin typeface="Open Sans"/>
              </a:rPr>
              <a:t>  </a:t>
            </a:r>
            <a:r>
              <a:rPr lang="en-US" altLang="en-US" sz="4400" dirty="0">
                <a:solidFill>
                  <a:srgbClr val="606C71"/>
                </a:solidFill>
                <a:latin typeface="Open Sans"/>
              </a:rPr>
              <a:t>     </a:t>
            </a:r>
            <a:endParaRPr lang="en-US" altLang="en-US" dirty="0">
              <a:solidFill>
                <a:srgbClr val="159957"/>
              </a:solidFill>
              <a:latin typeface="Open Sans"/>
            </a:endParaRPr>
          </a:p>
          <a:p>
            <a:pPr lvl="0" eaLnBrk="0" fontAlgn="base" hangingPunct="0">
              <a:spcBef>
                <a:spcPct val="0"/>
              </a:spcBef>
              <a:spcAft>
                <a:spcPct val="0"/>
              </a:spcAft>
            </a:pPr>
            <a:r>
              <a:rPr lang="en-US" altLang="en-US" dirty="0">
                <a:solidFill>
                  <a:srgbClr val="159957"/>
                </a:solidFill>
                <a:latin typeface="Open Sans"/>
              </a:rPr>
              <a:t>2. Go to Ambari Dashboard and open Files View.</a:t>
            </a:r>
          </a:p>
        </p:txBody>
      </p:sp>
      <p:pic>
        <p:nvPicPr>
          <p:cNvPr id="1032" name="Picture 8" descr="files-view">
            <a:extLst>
              <a:ext uri="{FF2B5EF4-FFF2-40B4-BE49-F238E27FC236}">
                <a16:creationId xmlns:a16="http://schemas.microsoft.com/office/drawing/2014/main" id="{65A03E55-CE97-412F-B460-7E4FFC35E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3531" y="3513089"/>
            <a:ext cx="335280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596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E0C1-2724-4003-AB27-3AF96BB4503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537FC17-AD40-477B-AAF4-765653759C71}"/>
              </a:ext>
            </a:extLst>
          </p:cNvPr>
          <p:cNvPicPr>
            <a:picLocks noGrp="1" noChangeAspect="1"/>
          </p:cNvPicPr>
          <p:nvPr>
            <p:ph idx="1"/>
          </p:nvPr>
        </p:nvPicPr>
        <p:blipFill>
          <a:blip r:embed="rId2"/>
          <a:stretch>
            <a:fillRect/>
          </a:stretch>
        </p:blipFill>
        <p:spPr>
          <a:xfrm>
            <a:off x="838200" y="222112"/>
            <a:ext cx="4710132" cy="4351338"/>
          </a:xfrm>
        </p:spPr>
      </p:pic>
      <p:cxnSp>
        <p:nvCxnSpPr>
          <p:cNvPr id="7" name="Straight Arrow Connector 6">
            <a:extLst>
              <a:ext uri="{FF2B5EF4-FFF2-40B4-BE49-F238E27FC236}">
                <a16:creationId xmlns:a16="http://schemas.microsoft.com/office/drawing/2014/main" id="{1B51417C-97DE-4F64-B697-FD0E1B88CD18}"/>
              </a:ext>
            </a:extLst>
          </p:cNvPr>
          <p:cNvCxnSpPr/>
          <p:nvPr/>
        </p:nvCxnSpPr>
        <p:spPr>
          <a:xfrm>
            <a:off x="980661" y="4187687"/>
            <a:ext cx="9806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59491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C24E9-AAE5-415E-B2A2-279C2A0AD9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E21981-82F1-4966-B9F9-C7FEE6401FF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90DB8C-8116-4348-AF50-8B4D80A1DA70}"/>
              </a:ext>
            </a:extLst>
          </p:cNvPr>
          <p:cNvPicPr>
            <a:picLocks noChangeAspect="1"/>
          </p:cNvPicPr>
          <p:nvPr/>
        </p:nvPicPr>
        <p:blipFill>
          <a:blip r:embed="rId2"/>
          <a:stretch>
            <a:fillRect/>
          </a:stretch>
        </p:blipFill>
        <p:spPr>
          <a:xfrm>
            <a:off x="700087" y="352425"/>
            <a:ext cx="10791825" cy="6153150"/>
          </a:xfrm>
          <a:prstGeom prst="rect">
            <a:avLst/>
          </a:prstGeom>
        </p:spPr>
      </p:pic>
    </p:spTree>
    <p:extLst>
      <p:ext uri="{BB962C8B-B14F-4D97-AF65-F5344CB8AC3E}">
        <p14:creationId xmlns:p14="http://schemas.microsoft.com/office/powerpoint/2010/main" val="12404614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85D7E-A9C4-4601-8D7A-B359A8E6A43E}"/>
              </a:ext>
            </a:extLst>
          </p:cNvPr>
          <p:cNvSpPr>
            <a:spLocks noGrp="1"/>
          </p:cNvSpPr>
          <p:nvPr>
            <p:ph type="title"/>
          </p:nvPr>
        </p:nvSpPr>
        <p:spPr/>
        <p:txBody>
          <a:bodyPr/>
          <a:lstStyle/>
          <a:p>
            <a:r>
              <a:rPr lang="en-US" dirty="0"/>
              <a:t>ETL example using sales dataset</a:t>
            </a:r>
          </a:p>
        </p:txBody>
      </p:sp>
      <p:pic>
        <p:nvPicPr>
          <p:cNvPr id="5" name="Content Placeholder 4">
            <a:extLst>
              <a:ext uri="{FF2B5EF4-FFF2-40B4-BE49-F238E27FC236}">
                <a16:creationId xmlns:a16="http://schemas.microsoft.com/office/drawing/2014/main" id="{3B575A4B-7CF1-4728-B820-EB6CB50CDDB6}"/>
              </a:ext>
            </a:extLst>
          </p:cNvPr>
          <p:cNvPicPr>
            <a:picLocks noGrp="1" noChangeAspect="1"/>
          </p:cNvPicPr>
          <p:nvPr>
            <p:ph idx="1"/>
          </p:nvPr>
        </p:nvPicPr>
        <p:blipFill>
          <a:blip r:embed="rId2"/>
          <a:stretch>
            <a:fillRect/>
          </a:stretch>
        </p:blipFill>
        <p:spPr>
          <a:xfrm>
            <a:off x="838200" y="1786317"/>
            <a:ext cx="4838700" cy="1514475"/>
          </a:xfrm>
        </p:spPr>
      </p:pic>
    </p:spTree>
    <p:extLst>
      <p:ext uri="{BB962C8B-B14F-4D97-AF65-F5344CB8AC3E}">
        <p14:creationId xmlns:p14="http://schemas.microsoft.com/office/powerpoint/2010/main" val="20203601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EF31E-17F1-460F-8DEE-6960E1B8683C}"/>
              </a:ext>
            </a:extLst>
          </p:cNvPr>
          <p:cNvSpPr>
            <a:spLocks noGrp="1"/>
          </p:cNvSpPr>
          <p:nvPr>
            <p:ph idx="1"/>
          </p:nvPr>
        </p:nvSpPr>
        <p:spPr>
          <a:xfrm>
            <a:off x="838200" y="331304"/>
            <a:ext cx="10515600" cy="5845659"/>
          </a:xfrm>
        </p:spPr>
        <p:txBody>
          <a:bodyPr>
            <a:normAutofit fontScale="32500" lnSpcReduction="20000"/>
          </a:bodyPr>
          <a:lstStyle/>
          <a:p>
            <a:r>
              <a:rPr lang="en-US" sz="3700" dirty="0"/>
              <a:t>-- **Step 1: Extract Data**</a:t>
            </a:r>
          </a:p>
          <a:p>
            <a:r>
              <a:rPr lang="en-US" sz="3700" dirty="0"/>
              <a:t>sales = LOAD '/user/</a:t>
            </a:r>
            <a:r>
              <a:rPr lang="en-US" sz="3700" dirty="0" err="1"/>
              <a:t>maria_dev</a:t>
            </a:r>
            <a:r>
              <a:rPr lang="en-US" sz="3700" dirty="0"/>
              <a:t>/</a:t>
            </a:r>
            <a:endParaRPr lang="en-US" sz="3700" b="1" dirty="0"/>
          </a:p>
          <a:p>
            <a:r>
              <a:rPr lang="en-US" sz="3700" dirty="0"/>
              <a:t>    USING </a:t>
            </a:r>
            <a:r>
              <a:rPr lang="en-US" sz="3700" dirty="0" err="1"/>
              <a:t>PigStorage</a:t>
            </a:r>
            <a:r>
              <a:rPr lang="en-US" sz="3700" dirty="0"/>
              <a:t>(',')</a:t>
            </a:r>
            <a:r>
              <a:rPr lang="en-US" sz="3700" b="1" dirty="0"/>
              <a:t> sales_data.csv' </a:t>
            </a:r>
            <a:endParaRPr lang="en-US" sz="3700" dirty="0"/>
          </a:p>
          <a:p>
            <a:r>
              <a:rPr lang="en-US" sz="3700" dirty="0"/>
              <a:t>    AS (</a:t>
            </a:r>
            <a:r>
              <a:rPr lang="en-US" sz="3700" dirty="0" err="1"/>
              <a:t>TransactionID:int</a:t>
            </a:r>
            <a:r>
              <a:rPr lang="en-US" sz="3700" dirty="0"/>
              <a:t>, </a:t>
            </a:r>
            <a:r>
              <a:rPr lang="en-US" sz="3700" dirty="0" err="1"/>
              <a:t>Date:chararray</a:t>
            </a:r>
            <a:r>
              <a:rPr lang="en-US" sz="3700" dirty="0"/>
              <a:t>, </a:t>
            </a:r>
            <a:r>
              <a:rPr lang="en-US" sz="3700" dirty="0" err="1"/>
              <a:t>CustomerID:int</a:t>
            </a:r>
            <a:r>
              <a:rPr lang="en-US" sz="3700" dirty="0"/>
              <a:t>, </a:t>
            </a:r>
            <a:r>
              <a:rPr lang="en-US" sz="3700" dirty="0" err="1"/>
              <a:t>ProductID:int</a:t>
            </a:r>
            <a:r>
              <a:rPr lang="en-US" sz="3700" dirty="0"/>
              <a:t>, </a:t>
            </a:r>
            <a:r>
              <a:rPr lang="en-US" sz="3700" dirty="0" err="1"/>
              <a:t>Amount:float</a:t>
            </a:r>
            <a:r>
              <a:rPr lang="en-US" sz="3700" dirty="0"/>
              <a:t>);</a:t>
            </a:r>
          </a:p>
          <a:p>
            <a:endParaRPr lang="en-US" sz="3700" dirty="0"/>
          </a:p>
          <a:p>
            <a:r>
              <a:rPr lang="en-US" sz="3700" dirty="0"/>
              <a:t>-- **Step 2: Transform Data**</a:t>
            </a:r>
          </a:p>
          <a:p>
            <a:r>
              <a:rPr lang="en-US" sz="3700" dirty="0"/>
              <a:t>-- Filter transactions where Amount &gt; 200</a:t>
            </a:r>
          </a:p>
          <a:p>
            <a:r>
              <a:rPr lang="en-US" sz="3700" dirty="0" err="1"/>
              <a:t>highValueSales</a:t>
            </a:r>
            <a:r>
              <a:rPr lang="en-US" sz="3700" dirty="0"/>
              <a:t> = FILTER sales BY Amount &gt; 200;</a:t>
            </a:r>
          </a:p>
          <a:p>
            <a:endParaRPr lang="en-US" sz="3700" dirty="0"/>
          </a:p>
          <a:p>
            <a:r>
              <a:rPr lang="en-US" sz="3700" dirty="0"/>
              <a:t>-- Group by </a:t>
            </a:r>
            <a:r>
              <a:rPr lang="en-US" sz="3700" dirty="0" err="1"/>
              <a:t>CustomerID</a:t>
            </a:r>
            <a:r>
              <a:rPr lang="en-US" sz="3700" dirty="0"/>
              <a:t> to calculate total spending per customer</a:t>
            </a:r>
          </a:p>
          <a:p>
            <a:r>
              <a:rPr lang="en-US" sz="3700" dirty="0" err="1"/>
              <a:t>salesByCustomer</a:t>
            </a:r>
            <a:r>
              <a:rPr lang="en-US" sz="3700" dirty="0"/>
              <a:t> = GROUP </a:t>
            </a:r>
            <a:r>
              <a:rPr lang="en-US" sz="3700" dirty="0" err="1"/>
              <a:t>highValueSales</a:t>
            </a:r>
            <a:r>
              <a:rPr lang="en-US" sz="3700" dirty="0"/>
              <a:t> BY </a:t>
            </a:r>
            <a:r>
              <a:rPr lang="en-US" sz="3700" dirty="0" err="1"/>
              <a:t>CustomerID</a:t>
            </a:r>
            <a:r>
              <a:rPr lang="en-US" sz="3700" dirty="0"/>
              <a:t>;</a:t>
            </a:r>
          </a:p>
          <a:p>
            <a:endParaRPr lang="en-US" sz="3700" dirty="0"/>
          </a:p>
          <a:p>
            <a:r>
              <a:rPr lang="en-US" sz="3700" dirty="0"/>
              <a:t>-- Calculate total sales per customer</a:t>
            </a:r>
          </a:p>
          <a:p>
            <a:r>
              <a:rPr lang="en-US" sz="3700" dirty="0" err="1"/>
              <a:t>customerSales</a:t>
            </a:r>
            <a:r>
              <a:rPr lang="en-US" sz="3700" dirty="0"/>
              <a:t> = FOREACH </a:t>
            </a:r>
            <a:r>
              <a:rPr lang="en-US" sz="3700" dirty="0" err="1"/>
              <a:t>salesByCustomer</a:t>
            </a:r>
            <a:r>
              <a:rPr lang="en-US" sz="3700" dirty="0"/>
              <a:t> GENERATE </a:t>
            </a:r>
          </a:p>
          <a:p>
            <a:r>
              <a:rPr lang="en-US" sz="3700" dirty="0"/>
              <a:t>    group AS </a:t>
            </a:r>
            <a:r>
              <a:rPr lang="en-US" sz="3700" dirty="0" err="1"/>
              <a:t>CustomerID</a:t>
            </a:r>
            <a:r>
              <a:rPr lang="en-US" sz="3700" dirty="0"/>
              <a:t>, </a:t>
            </a:r>
          </a:p>
          <a:p>
            <a:r>
              <a:rPr lang="en-US" sz="3700" dirty="0"/>
              <a:t>    SUM(</a:t>
            </a:r>
            <a:r>
              <a:rPr lang="en-US" sz="3700" dirty="0" err="1"/>
              <a:t>highValueSales.Amount</a:t>
            </a:r>
            <a:r>
              <a:rPr lang="en-US" sz="3700" dirty="0"/>
              <a:t>) AS </a:t>
            </a:r>
            <a:r>
              <a:rPr lang="en-US" sz="3700" dirty="0" err="1"/>
              <a:t>TotalSpent</a:t>
            </a:r>
            <a:r>
              <a:rPr lang="en-US" sz="3700" dirty="0"/>
              <a:t>;</a:t>
            </a:r>
          </a:p>
          <a:p>
            <a:endParaRPr lang="en-US" sz="3700" dirty="0"/>
          </a:p>
          <a:p>
            <a:r>
              <a:rPr lang="en-US" sz="3700" dirty="0"/>
              <a:t>-- **Step 3: Load Data**</a:t>
            </a:r>
          </a:p>
          <a:p>
            <a:r>
              <a:rPr lang="en-US" sz="3700" dirty="0"/>
              <a:t>STORE </a:t>
            </a:r>
            <a:r>
              <a:rPr lang="en-US" sz="3700" dirty="0" err="1"/>
              <a:t>customerSales</a:t>
            </a:r>
            <a:r>
              <a:rPr lang="en-US" sz="3700" dirty="0"/>
              <a:t> INTO '/user/</a:t>
            </a:r>
            <a:r>
              <a:rPr lang="en-US" sz="3700" dirty="0" err="1"/>
              <a:t>maria_dev</a:t>
            </a:r>
            <a:r>
              <a:rPr lang="en-US" sz="3700" dirty="0"/>
              <a:t>/output/</a:t>
            </a:r>
            <a:r>
              <a:rPr lang="en-US" sz="3700" dirty="0" err="1"/>
              <a:t>customer_sales</a:t>
            </a:r>
            <a:r>
              <a:rPr lang="en-US" sz="3700" dirty="0"/>
              <a:t>' </a:t>
            </a:r>
          </a:p>
          <a:p>
            <a:r>
              <a:rPr lang="en-US" sz="3700" dirty="0"/>
              <a:t>    USING </a:t>
            </a:r>
            <a:r>
              <a:rPr lang="en-US" sz="3700" dirty="0" err="1"/>
              <a:t>PigStorage</a:t>
            </a:r>
            <a:r>
              <a:rPr lang="en-US" sz="3700" dirty="0"/>
              <a:t>(',');</a:t>
            </a:r>
          </a:p>
          <a:p>
            <a:endParaRPr lang="en-US" sz="3700" dirty="0"/>
          </a:p>
          <a:p>
            <a:r>
              <a:rPr lang="en-US" sz="3700" dirty="0"/>
              <a:t>-- View output in the console</a:t>
            </a:r>
          </a:p>
          <a:p>
            <a:r>
              <a:rPr lang="en-US" sz="3700" dirty="0"/>
              <a:t>DUMP </a:t>
            </a:r>
            <a:r>
              <a:rPr lang="en-US" sz="3700" dirty="0" err="1"/>
              <a:t>customerSales</a:t>
            </a:r>
            <a:r>
              <a:rPr lang="en-US" sz="3700" dirty="0"/>
              <a:t>;</a:t>
            </a:r>
          </a:p>
          <a:p>
            <a:endParaRPr lang="en-US" dirty="0"/>
          </a:p>
        </p:txBody>
      </p:sp>
    </p:spTree>
    <p:extLst>
      <p:ext uri="{BB962C8B-B14F-4D97-AF65-F5344CB8AC3E}">
        <p14:creationId xmlns:p14="http://schemas.microsoft.com/office/powerpoint/2010/main" val="7276809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AD96B-885E-42B0-B631-11FA3F52E16F}"/>
              </a:ext>
            </a:extLst>
          </p:cNvPr>
          <p:cNvSpPr>
            <a:spLocks noGrp="1"/>
          </p:cNvSpPr>
          <p:nvPr>
            <p:ph type="title"/>
          </p:nvPr>
        </p:nvSpPr>
        <p:spPr/>
        <p:txBody>
          <a:bodyPr/>
          <a:lstStyle/>
          <a:p>
            <a:r>
              <a:rPr kumimoji="0" lang="en-US" altLang="en-US" sz="4400" b="1" i="0" u="none" strike="noStrike" cap="none" normalizeH="0" baseline="0" dirty="0">
                <a:ln>
                  <a:noFill/>
                </a:ln>
                <a:solidFill>
                  <a:schemeClr val="tx1"/>
                </a:solidFill>
                <a:effectLst/>
                <a:latin typeface="Arial" panose="020B0604020202020204" pitchFamily="34" charset="0"/>
              </a:rPr>
              <a:t>ETL Breakdown:</a:t>
            </a:r>
            <a:br>
              <a:rPr kumimoji="0" lang="en-US" altLang="en-US" sz="4400" b="1" i="0" u="none" strike="noStrike" cap="none" normalizeH="0" baseline="0" dirty="0">
                <a:ln>
                  <a:noFill/>
                </a:ln>
                <a:solidFill>
                  <a:schemeClr val="tx1"/>
                </a:solidFill>
                <a:effectLst/>
                <a:latin typeface="Arial" panose="020B0604020202020204" pitchFamily="34" charset="0"/>
              </a:rPr>
            </a:br>
            <a:endParaRPr lang="en-US" dirty="0"/>
          </a:p>
        </p:txBody>
      </p:sp>
      <p:sp>
        <p:nvSpPr>
          <p:cNvPr id="4" name="Rectangle 1">
            <a:extLst>
              <a:ext uri="{FF2B5EF4-FFF2-40B4-BE49-F238E27FC236}">
                <a16:creationId xmlns:a16="http://schemas.microsoft.com/office/drawing/2014/main" id="{754FA9DC-F4CA-4A93-9E19-1C75E0BC606A}"/>
              </a:ext>
            </a:extLst>
          </p:cNvPr>
          <p:cNvSpPr>
            <a:spLocks noGrp="1" noChangeArrowheads="1"/>
          </p:cNvSpPr>
          <p:nvPr>
            <p:ph idx="1"/>
          </p:nvPr>
        </p:nvSpPr>
        <p:spPr bwMode="auto">
          <a:xfrm>
            <a:off x="838200" y="2170029"/>
            <a:ext cx="940573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Extract</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Loads the </a:t>
            </a:r>
            <a:r>
              <a:rPr kumimoji="0" lang="en-US" altLang="en-US" sz="2000" b="0" i="0" u="none" strike="noStrike" cap="none" normalizeH="0" baseline="0" dirty="0">
                <a:ln>
                  <a:noFill/>
                </a:ln>
                <a:solidFill>
                  <a:schemeClr val="tx1"/>
                </a:solidFill>
                <a:effectLst/>
                <a:latin typeface="Arial Unicode MS"/>
              </a:rPr>
              <a:t>sales_data.csv</a:t>
            </a:r>
            <a:r>
              <a:rPr kumimoji="0" lang="en-US" altLang="en-US" sz="2800" b="0" i="0" u="none" strike="noStrike" cap="none" normalizeH="0" baseline="0" dirty="0">
                <a:ln>
                  <a:noFill/>
                </a:ln>
                <a:solidFill>
                  <a:schemeClr val="tx1"/>
                </a:solidFill>
                <a:effectLst/>
              </a:rPr>
              <a:t> file from HDFS using </a:t>
            </a:r>
            <a:r>
              <a:rPr kumimoji="0" lang="en-US" altLang="en-US" sz="2000" b="0" i="0" u="none" strike="noStrike" cap="none" normalizeH="0" baseline="0" dirty="0" err="1">
                <a:ln>
                  <a:noFill/>
                </a:ln>
                <a:solidFill>
                  <a:schemeClr val="tx1"/>
                </a:solidFill>
                <a:effectLst/>
                <a:latin typeface="Arial Unicode MS"/>
              </a:rPr>
              <a:t>PigStorage</a:t>
            </a:r>
            <a:r>
              <a:rPr kumimoji="0" lang="en-US" altLang="en-US" sz="2000" b="0" i="0" u="none" strike="noStrike" cap="none" normalizeH="0" baseline="0" dirty="0">
                <a:ln>
                  <a:noFill/>
                </a:ln>
                <a:solidFill>
                  <a:schemeClr val="tx1"/>
                </a:solidFill>
                <a:effectLst/>
                <a:latin typeface="Arial Unicode MS"/>
              </a:rPr>
              <a:t>(',’)</a:t>
            </a:r>
            <a:r>
              <a:rPr kumimoji="0" lang="en-US" altLang="en-US" sz="2800" b="0" i="0" u="none" strike="noStrike" cap="none" normalizeH="0" baseline="0" dirty="0">
                <a:ln>
                  <a:noFill/>
                </a:ln>
                <a:solidFill>
                  <a:schemeClr val="tx1"/>
                </a:solidFill>
                <a:effectLst/>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Transform</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Filters out transactions where </a:t>
            </a:r>
            <a:r>
              <a:rPr kumimoji="0" lang="en-US" altLang="en-US" sz="1600" b="0" i="0" u="none" strike="noStrike" cap="none" normalizeH="0" baseline="0" dirty="0">
                <a:ln>
                  <a:noFill/>
                </a:ln>
                <a:solidFill>
                  <a:schemeClr val="tx1"/>
                </a:solidFill>
                <a:effectLst/>
                <a:latin typeface="Arial Unicode MS"/>
              </a:rPr>
              <a:t>Amount &gt; 200</a:t>
            </a:r>
            <a:r>
              <a:rPr kumimoji="0" lang="en-US" altLang="en-US" sz="2000" b="0" i="0" u="none" strike="noStrike" cap="none" normalizeH="0" baseline="0" dirty="0">
                <a:ln>
                  <a:noFill/>
                </a:ln>
                <a:solidFill>
                  <a:schemeClr val="tx1"/>
                </a:solidFill>
                <a:effectLst/>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Groups data by </a:t>
            </a:r>
            <a:r>
              <a:rPr kumimoji="0" lang="en-US" altLang="en-US" sz="1600" b="0" i="0" u="none" strike="noStrike" cap="none" normalizeH="0" baseline="0" dirty="0" err="1">
                <a:ln>
                  <a:noFill/>
                </a:ln>
                <a:solidFill>
                  <a:schemeClr val="tx1"/>
                </a:solidFill>
                <a:effectLst/>
                <a:latin typeface="Arial Unicode MS"/>
              </a:rPr>
              <a:t>CustomerID</a:t>
            </a:r>
            <a:r>
              <a:rPr kumimoji="0" lang="en-US" altLang="en-US" sz="2000" b="0" i="0" u="none" strike="noStrike" cap="none" normalizeH="0" baseline="0" dirty="0">
                <a:ln>
                  <a:noFill/>
                </a:ln>
                <a:solidFill>
                  <a:schemeClr val="tx1"/>
                </a:solidFill>
                <a:effectLst/>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Computes total sales per customer using </a:t>
            </a:r>
            <a:r>
              <a:rPr kumimoji="0" lang="en-US" altLang="en-US" sz="1000" b="0" i="0" u="none" strike="noStrike" cap="none" normalizeH="0" baseline="0" dirty="0">
                <a:ln>
                  <a:noFill/>
                </a:ln>
                <a:solidFill>
                  <a:schemeClr val="tx1"/>
                </a:solidFill>
                <a:effectLst/>
                <a:latin typeface="Arial Unicode MS"/>
              </a:rPr>
              <a:t>SUM()</a:t>
            </a:r>
            <a:r>
              <a:rPr kumimoji="0" lang="en-US" altLang="en-US" sz="11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Load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Saves the transformed data to HDFS </a:t>
            </a:r>
            <a:r>
              <a:rPr lang="en-US" altLang="en-US" sz="3200" dirty="0">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Unicode MS"/>
              </a:rPr>
              <a:t>/user/</a:t>
            </a:r>
            <a:r>
              <a:rPr kumimoji="0" lang="en-US" altLang="en-US" sz="1400" b="0" i="0" u="none" strike="noStrike" cap="none" normalizeH="0" baseline="0" dirty="0" err="1">
                <a:ln>
                  <a:noFill/>
                </a:ln>
                <a:solidFill>
                  <a:schemeClr val="tx1"/>
                </a:solidFill>
                <a:effectLst/>
                <a:latin typeface="Arial Unicode MS"/>
              </a:rPr>
              <a:t>maria_dev</a:t>
            </a:r>
            <a:r>
              <a:rPr kumimoji="0" lang="en-US" altLang="en-US" sz="1400" b="0" i="0" u="none" strike="noStrike" cap="none" normalizeH="0" baseline="0" dirty="0">
                <a:ln>
                  <a:noFill/>
                </a:ln>
                <a:solidFill>
                  <a:schemeClr val="tx1"/>
                </a:solidFill>
                <a:effectLst/>
                <a:latin typeface="Arial Unicode MS"/>
              </a:rPr>
              <a:t>/pig/output/</a:t>
            </a:r>
            <a:r>
              <a:rPr kumimoji="0" lang="en-US" altLang="en-US" sz="1400" b="0" i="0" u="none" strike="noStrike" cap="none" normalizeH="0" baseline="0" dirty="0" err="1">
                <a:ln>
                  <a:noFill/>
                </a:ln>
                <a:solidFill>
                  <a:schemeClr val="tx1"/>
                </a:solidFill>
                <a:effectLst/>
                <a:latin typeface="Arial Unicode MS"/>
              </a:rPr>
              <a:t>customer_sales</a:t>
            </a:r>
            <a:r>
              <a:rPr kumimoji="0" lang="en-US" altLang="en-US" sz="1800" b="0" i="0" u="none" strike="noStrike" cap="none" normalizeH="0" baseline="0" dirty="0">
                <a:ln>
                  <a:noFill/>
                </a:ln>
                <a:solidFill>
                  <a:schemeClr val="tx1"/>
                </a:solidFill>
                <a:effectLst/>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2565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81A4-2A13-4781-8D4A-163B051B88CF}"/>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Example 2</a:t>
            </a:r>
          </a:p>
        </p:txBody>
      </p:sp>
      <p:sp>
        <p:nvSpPr>
          <p:cNvPr id="3" name="Content Placeholder 2">
            <a:extLst>
              <a:ext uri="{FF2B5EF4-FFF2-40B4-BE49-F238E27FC236}">
                <a16:creationId xmlns:a16="http://schemas.microsoft.com/office/drawing/2014/main" id="{CCE9A115-9E6D-471C-94C7-416217E60264}"/>
              </a:ext>
            </a:extLst>
          </p:cNvPr>
          <p:cNvSpPr>
            <a:spLocks noGrp="1"/>
          </p:cNvSpPr>
          <p:nvPr>
            <p:ph idx="1"/>
          </p:nvPr>
        </p:nvSpPr>
        <p:spPr/>
        <p:txBody>
          <a:bodyPr>
            <a:normAutofit fontScale="85000" lnSpcReduction="20000"/>
          </a:bodyPr>
          <a:lstStyle/>
          <a:p>
            <a:r>
              <a:rPr lang="en-US" dirty="0"/>
              <a:t>ls</a:t>
            </a:r>
          </a:p>
          <a:p>
            <a:r>
              <a:rPr lang="en-US" dirty="0" err="1"/>
              <a:t>wget</a:t>
            </a:r>
            <a:r>
              <a:rPr lang="en-US" dirty="0"/>
              <a:t> https://raw.githubusercontent.com/ashaypatil11/hadoop/main/ratings.data</a:t>
            </a:r>
          </a:p>
          <a:p>
            <a:endParaRPr lang="en-US" dirty="0"/>
          </a:p>
          <a:p>
            <a:r>
              <a:rPr lang="en-US" dirty="0" err="1"/>
              <a:t>wget</a:t>
            </a:r>
            <a:r>
              <a:rPr lang="en-US" dirty="0"/>
              <a:t> https://raw.githubusercontent.com/ashaypatil11/hadoop/main/movies.item</a:t>
            </a:r>
          </a:p>
          <a:p>
            <a:endParaRPr lang="en-US" dirty="0"/>
          </a:p>
          <a:p>
            <a:r>
              <a:rPr lang="en-US" dirty="0" err="1"/>
              <a:t>hdfs</a:t>
            </a:r>
            <a:r>
              <a:rPr lang="en-US" dirty="0"/>
              <a:t> </a:t>
            </a:r>
            <a:r>
              <a:rPr lang="en-US" dirty="0" err="1"/>
              <a:t>dfs</a:t>
            </a:r>
            <a:r>
              <a:rPr lang="en-US" dirty="0"/>
              <a:t> -</a:t>
            </a:r>
            <a:r>
              <a:rPr lang="en-US" dirty="0" err="1"/>
              <a:t>mkdir</a:t>
            </a:r>
            <a:r>
              <a:rPr lang="en-US" dirty="0"/>
              <a:t> pig</a:t>
            </a:r>
          </a:p>
          <a:p>
            <a:endParaRPr lang="en-US" dirty="0"/>
          </a:p>
          <a:p>
            <a:r>
              <a:rPr lang="en-US" dirty="0" err="1">
                <a:solidFill>
                  <a:srgbClr val="FF0000"/>
                </a:solidFill>
              </a:rPr>
              <a:t>hdfs</a:t>
            </a:r>
            <a:r>
              <a:rPr lang="en-US" dirty="0">
                <a:solidFill>
                  <a:srgbClr val="FF0000"/>
                </a:solidFill>
              </a:rPr>
              <a:t> </a:t>
            </a:r>
            <a:r>
              <a:rPr lang="en-US" dirty="0" err="1">
                <a:solidFill>
                  <a:srgbClr val="FF0000"/>
                </a:solidFill>
              </a:rPr>
              <a:t>dfs</a:t>
            </a:r>
            <a:r>
              <a:rPr lang="en-US" dirty="0">
                <a:solidFill>
                  <a:srgbClr val="FF0000"/>
                </a:solidFill>
              </a:rPr>
              <a:t> -</a:t>
            </a:r>
            <a:r>
              <a:rPr lang="en-US" dirty="0" err="1">
                <a:solidFill>
                  <a:srgbClr val="FF0000"/>
                </a:solidFill>
              </a:rPr>
              <a:t>copyFromLocal</a:t>
            </a:r>
            <a:r>
              <a:rPr lang="en-US" dirty="0">
                <a:solidFill>
                  <a:srgbClr val="FF0000"/>
                </a:solidFill>
              </a:rPr>
              <a:t> </a:t>
            </a:r>
            <a:r>
              <a:rPr lang="en-US" dirty="0" err="1">
                <a:solidFill>
                  <a:srgbClr val="FF0000"/>
                </a:solidFill>
              </a:rPr>
              <a:t>ratings.data</a:t>
            </a:r>
            <a:r>
              <a:rPr lang="en-US" dirty="0">
                <a:solidFill>
                  <a:srgbClr val="FF0000"/>
                </a:solidFill>
              </a:rPr>
              <a:t> pig/</a:t>
            </a:r>
            <a:r>
              <a:rPr lang="en-US" dirty="0" err="1">
                <a:solidFill>
                  <a:srgbClr val="FF0000"/>
                </a:solidFill>
              </a:rPr>
              <a:t>ratings.data</a:t>
            </a:r>
            <a:endParaRPr lang="en-US" dirty="0">
              <a:solidFill>
                <a:srgbClr val="FF0000"/>
              </a:solidFill>
            </a:endParaRPr>
          </a:p>
          <a:p>
            <a:endParaRPr lang="en-US" dirty="0"/>
          </a:p>
          <a:p>
            <a:r>
              <a:rPr lang="en-US" dirty="0" err="1"/>
              <a:t>hdfs</a:t>
            </a:r>
            <a:r>
              <a:rPr lang="en-US" dirty="0"/>
              <a:t> </a:t>
            </a:r>
            <a:r>
              <a:rPr lang="en-US" dirty="0" err="1"/>
              <a:t>dfs</a:t>
            </a:r>
            <a:r>
              <a:rPr lang="en-US" dirty="0"/>
              <a:t> -</a:t>
            </a:r>
            <a:r>
              <a:rPr lang="en-US" dirty="0" err="1"/>
              <a:t>copyFromLocal</a:t>
            </a:r>
            <a:r>
              <a:rPr lang="en-US" dirty="0"/>
              <a:t> </a:t>
            </a:r>
            <a:r>
              <a:rPr lang="en-US" dirty="0" err="1"/>
              <a:t>movies.item</a:t>
            </a:r>
            <a:r>
              <a:rPr lang="en-US" dirty="0"/>
              <a:t> pig/</a:t>
            </a:r>
            <a:r>
              <a:rPr lang="en-US" dirty="0" err="1"/>
              <a:t>movies.item</a:t>
            </a:r>
            <a:endParaRPr lang="en-US" dirty="0"/>
          </a:p>
          <a:p>
            <a:endParaRPr lang="en-US" dirty="0"/>
          </a:p>
        </p:txBody>
      </p:sp>
    </p:spTree>
    <p:extLst>
      <p:ext uri="{BB962C8B-B14F-4D97-AF65-F5344CB8AC3E}">
        <p14:creationId xmlns:p14="http://schemas.microsoft.com/office/powerpoint/2010/main" val="22742180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181C79-B18E-4B3A-B816-0C114201DC98}"/>
              </a:ext>
            </a:extLst>
          </p:cNvPr>
          <p:cNvSpPr>
            <a:spLocks noGrp="1"/>
          </p:cNvSpPr>
          <p:nvPr>
            <p:ph idx="1"/>
          </p:nvPr>
        </p:nvSpPr>
        <p:spPr>
          <a:xfrm>
            <a:off x="838200" y="119270"/>
            <a:ext cx="10515600" cy="6738730"/>
          </a:xfrm>
        </p:spPr>
        <p:txBody>
          <a:bodyPr>
            <a:normAutofit fontScale="62500" lnSpcReduction="20000"/>
          </a:bodyPr>
          <a:lstStyle/>
          <a:p>
            <a:r>
              <a:rPr lang="en-US" sz="5100" b="1" dirty="0">
                <a:effectLst>
                  <a:outerShdw blurRad="38100" dist="38100" dir="2700000" algn="tl">
                    <a:srgbClr val="000000">
                      <a:alpha val="43137"/>
                    </a:srgbClr>
                  </a:outerShdw>
                </a:effectLst>
              </a:rPr>
              <a:t>Pig script</a:t>
            </a:r>
          </a:p>
          <a:p>
            <a:r>
              <a:rPr lang="en-US" dirty="0"/>
              <a:t>ratings = LOAD '/user/</a:t>
            </a:r>
            <a:r>
              <a:rPr lang="en-US" dirty="0" err="1"/>
              <a:t>maria_dev</a:t>
            </a:r>
            <a:r>
              <a:rPr lang="en-US" dirty="0"/>
              <a:t>/pig/</a:t>
            </a:r>
            <a:r>
              <a:rPr lang="en-US" dirty="0" err="1"/>
              <a:t>ratings.data</a:t>
            </a:r>
            <a:r>
              <a:rPr lang="en-US" dirty="0"/>
              <a:t>' AS (</a:t>
            </a:r>
            <a:r>
              <a:rPr lang="en-US" dirty="0" err="1"/>
              <a:t>userID:int</a:t>
            </a:r>
            <a:r>
              <a:rPr lang="en-US" dirty="0"/>
              <a:t>, </a:t>
            </a:r>
            <a:r>
              <a:rPr lang="en-US" dirty="0" err="1"/>
              <a:t>movieID:int</a:t>
            </a:r>
            <a:r>
              <a:rPr lang="en-US" dirty="0"/>
              <a:t>, </a:t>
            </a:r>
            <a:r>
              <a:rPr lang="en-US" dirty="0" err="1"/>
              <a:t>rating:int</a:t>
            </a:r>
            <a:r>
              <a:rPr lang="en-US" dirty="0"/>
              <a:t>, </a:t>
            </a:r>
            <a:r>
              <a:rPr lang="en-US" dirty="0" err="1"/>
              <a:t>ratingTime:int</a:t>
            </a:r>
            <a:r>
              <a:rPr lang="en-US" dirty="0"/>
              <a:t>);</a:t>
            </a:r>
          </a:p>
          <a:p>
            <a:endParaRPr lang="en-US" dirty="0"/>
          </a:p>
          <a:p>
            <a:r>
              <a:rPr lang="en-US" dirty="0"/>
              <a:t>metadata = LOAD '/user/</a:t>
            </a:r>
            <a:r>
              <a:rPr lang="en-US" dirty="0" err="1"/>
              <a:t>maria_dev</a:t>
            </a:r>
            <a:r>
              <a:rPr lang="en-US" dirty="0"/>
              <a:t>/pig/</a:t>
            </a:r>
            <a:r>
              <a:rPr lang="en-US" dirty="0" err="1"/>
              <a:t>movies.item</a:t>
            </a:r>
            <a:r>
              <a:rPr lang="en-US" dirty="0"/>
              <a:t>' USING </a:t>
            </a:r>
            <a:r>
              <a:rPr lang="en-US" dirty="0" err="1"/>
              <a:t>PigStorage</a:t>
            </a:r>
            <a:r>
              <a:rPr lang="en-US" dirty="0"/>
              <a:t>('|')</a:t>
            </a:r>
          </a:p>
          <a:p>
            <a:r>
              <a:rPr lang="en-US" dirty="0"/>
              <a:t>	AS (</a:t>
            </a:r>
            <a:r>
              <a:rPr lang="en-US" dirty="0" err="1"/>
              <a:t>movieID:int</a:t>
            </a:r>
            <a:r>
              <a:rPr lang="en-US" dirty="0"/>
              <a:t>, </a:t>
            </a:r>
            <a:r>
              <a:rPr lang="en-US" dirty="0" err="1"/>
              <a:t>movieTitle:chararray</a:t>
            </a:r>
            <a:r>
              <a:rPr lang="en-US" dirty="0"/>
              <a:t>, </a:t>
            </a:r>
            <a:r>
              <a:rPr lang="en-US" dirty="0" err="1"/>
              <a:t>releaseDate:chararray</a:t>
            </a:r>
            <a:r>
              <a:rPr lang="en-US" dirty="0"/>
              <a:t>, </a:t>
            </a:r>
            <a:r>
              <a:rPr lang="en-US" dirty="0" err="1"/>
              <a:t>videoRealese:chararray</a:t>
            </a:r>
            <a:r>
              <a:rPr lang="en-US" dirty="0"/>
              <a:t>, </a:t>
            </a:r>
            <a:r>
              <a:rPr lang="en-US" dirty="0" err="1"/>
              <a:t>imdblink:chararray</a:t>
            </a:r>
            <a:r>
              <a:rPr lang="en-US" dirty="0"/>
              <a:t>);</a:t>
            </a:r>
          </a:p>
          <a:p>
            <a:r>
              <a:rPr lang="en-US" dirty="0"/>
              <a:t>   </a:t>
            </a:r>
          </a:p>
          <a:p>
            <a:r>
              <a:rPr lang="en-US" dirty="0" err="1"/>
              <a:t>nameLookup</a:t>
            </a:r>
            <a:r>
              <a:rPr lang="en-US" dirty="0"/>
              <a:t> = FOREACH metadata GENERATE </a:t>
            </a:r>
            <a:r>
              <a:rPr lang="en-US" dirty="0" err="1"/>
              <a:t>movieID</a:t>
            </a:r>
            <a:r>
              <a:rPr lang="en-US" dirty="0"/>
              <a:t>, </a:t>
            </a:r>
            <a:r>
              <a:rPr lang="en-US" dirty="0" err="1"/>
              <a:t>movieTitle</a:t>
            </a:r>
            <a:r>
              <a:rPr lang="en-US" dirty="0"/>
              <a:t>,</a:t>
            </a:r>
          </a:p>
          <a:p>
            <a:r>
              <a:rPr lang="en-US" dirty="0"/>
              <a:t>	</a:t>
            </a:r>
            <a:r>
              <a:rPr lang="en-US" dirty="0" err="1"/>
              <a:t>ToUnixTime</a:t>
            </a:r>
            <a:r>
              <a:rPr lang="en-US" dirty="0"/>
              <a:t>(</a:t>
            </a:r>
            <a:r>
              <a:rPr lang="en-US" dirty="0" err="1"/>
              <a:t>ToDate</a:t>
            </a:r>
            <a:r>
              <a:rPr lang="en-US" dirty="0"/>
              <a:t>(</a:t>
            </a:r>
            <a:r>
              <a:rPr lang="en-US" dirty="0" err="1"/>
              <a:t>releaseDate</a:t>
            </a:r>
            <a:r>
              <a:rPr lang="en-US" dirty="0"/>
              <a:t>, 'dd-MMM-</a:t>
            </a:r>
            <a:r>
              <a:rPr lang="en-US" dirty="0" err="1"/>
              <a:t>yyyy</a:t>
            </a:r>
            <a:r>
              <a:rPr lang="en-US" dirty="0"/>
              <a:t>')) AS </a:t>
            </a:r>
            <a:r>
              <a:rPr lang="en-US" dirty="0" err="1"/>
              <a:t>releaseTime</a:t>
            </a:r>
            <a:r>
              <a:rPr lang="en-US" dirty="0"/>
              <a:t>;</a:t>
            </a:r>
          </a:p>
          <a:p>
            <a:r>
              <a:rPr lang="en-US" dirty="0"/>
              <a:t>   </a:t>
            </a:r>
          </a:p>
          <a:p>
            <a:r>
              <a:rPr lang="en-US" dirty="0" err="1"/>
              <a:t>ratingsByMovie</a:t>
            </a:r>
            <a:r>
              <a:rPr lang="en-US" dirty="0"/>
              <a:t> = GROUP ratings BY </a:t>
            </a:r>
            <a:r>
              <a:rPr lang="en-US" dirty="0" err="1"/>
              <a:t>movieID</a:t>
            </a:r>
            <a:r>
              <a:rPr lang="en-US" dirty="0"/>
              <a:t>;</a:t>
            </a:r>
          </a:p>
          <a:p>
            <a:endParaRPr lang="en-US" dirty="0"/>
          </a:p>
          <a:p>
            <a:r>
              <a:rPr lang="en-US" dirty="0" err="1"/>
              <a:t>avgRatings</a:t>
            </a:r>
            <a:r>
              <a:rPr lang="en-US" dirty="0"/>
              <a:t> = FOREACH </a:t>
            </a:r>
            <a:r>
              <a:rPr lang="en-US" dirty="0" err="1"/>
              <a:t>ratingsByMovie</a:t>
            </a:r>
            <a:r>
              <a:rPr lang="en-US" dirty="0"/>
              <a:t> GENERATE group as </a:t>
            </a:r>
            <a:r>
              <a:rPr lang="en-US" dirty="0" err="1"/>
              <a:t>movieID</a:t>
            </a:r>
            <a:r>
              <a:rPr lang="en-US" dirty="0"/>
              <a:t>, AVG(</a:t>
            </a:r>
            <a:r>
              <a:rPr lang="en-US" dirty="0" err="1"/>
              <a:t>ratings.rating</a:t>
            </a:r>
            <a:r>
              <a:rPr lang="en-US" dirty="0"/>
              <a:t>) as </a:t>
            </a:r>
            <a:r>
              <a:rPr lang="en-US" dirty="0" err="1"/>
              <a:t>avgRating</a:t>
            </a:r>
            <a:r>
              <a:rPr lang="en-US" dirty="0"/>
              <a:t>;</a:t>
            </a:r>
          </a:p>
          <a:p>
            <a:endParaRPr lang="en-US" dirty="0"/>
          </a:p>
          <a:p>
            <a:r>
              <a:rPr lang="en-US" dirty="0" err="1"/>
              <a:t>fiveStarMovies</a:t>
            </a:r>
            <a:r>
              <a:rPr lang="en-US" dirty="0"/>
              <a:t> = FILTER </a:t>
            </a:r>
            <a:r>
              <a:rPr lang="en-US" dirty="0" err="1"/>
              <a:t>avgRatings</a:t>
            </a:r>
            <a:r>
              <a:rPr lang="en-US" dirty="0"/>
              <a:t> BY </a:t>
            </a:r>
            <a:r>
              <a:rPr lang="en-US" dirty="0" err="1"/>
              <a:t>avgRating</a:t>
            </a:r>
            <a:r>
              <a:rPr lang="en-US" dirty="0"/>
              <a:t> &gt; 4.0;</a:t>
            </a:r>
          </a:p>
          <a:p>
            <a:endParaRPr lang="en-US" dirty="0"/>
          </a:p>
          <a:p>
            <a:r>
              <a:rPr lang="en-US" dirty="0" err="1"/>
              <a:t>fiveStarsWithData</a:t>
            </a:r>
            <a:r>
              <a:rPr lang="en-US" dirty="0"/>
              <a:t> = JOIN </a:t>
            </a:r>
            <a:r>
              <a:rPr lang="en-US" dirty="0" err="1"/>
              <a:t>fiveStarMovies</a:t>
            </a:r>
            <a:r>
              <a:rPr lang="en-US" dirty="0"/>
              <a:t> BY </a:t>
            </a:r>
            <a:r>
              <a:rPr lang="en-US" dirty="0" err="1"/>
              <a:t>movieID</a:t>
            </a:r>
            <a:r>
              <a:rPr lang="en-US" dirty="0"/>
              <a:t>, </a:t>
            </a:r>
            <a:r>
              <a:rPr lang="en-US" dirty="0" err="1"/>
              <a:t>nameLookup</a:t>
            </a:r>
            <a:r>
              <a:rPr lang="en-US" dirty="0"/>
              <a:t> BY </a:t>
            </a:r>
            <a:r>
              <a:rPr lang="en-US" dirty="0" err="1"/>
              <a:t>movieID</a:t>
            </a:r>
            <a:r>
              <a:rPr lang="en-US" dirty="0"/>
              <a:t>;</a:t>
            </a:r>
          </a:p>
          <a:p>
            <a:endParaRPr lang="en-US" dirty="0"/>
          </a:p>
          <a:p>
            <a:r>
              <a:rPr lang="en-US" dirty="0" err="1"/>
              <a:t>oldestFiveStarMovies</a:t>
            </a:r>
            <a:r>
              <a:rPr lang="en-US" dirty="0"/>
              <a:t> = ORDER </a:t>
            </a:r>
            <a:r>
              <a:rPr lang="en-US" dirty="0" err="1"/>
              <a:t>fiveStarsWithData</a:t>
            </a:r>
            <a:r>
              <a:rPr lang="en-US" dirty="0"/>
              <a:t> BY </a:t>
            </a:r>
            <a:r>
              <a:rPr lang="en-US" dirty="0" err="1"/>
              <a:t>nameLookup</a:t>
            </a:r>
            <a:r>
              <a:rPr lang="en-US" dirty="0"/>
              <a:t>::</a:t>
            </a:r>
            <a:r>
              <a:rPr lang="en-US" dirty="0" err="1"/>
              <a:t>releaseTime</a:t>
            </a:r>
            <a:r>
              <a:rPr lang="en-US" dirty="0"/>
              <a:t>;</a:t>
            </a:r>
          </a:p>
          <a:p>
            <a:endParaRPr lang="en-US" dirty="0"/>
          </a:p>
          <a:p>
            <a:r>
              <a:rPr lang="en-US" dirty="0"/>
              <a:t>DUMP </a:t>
            </a:r>
            <a:r>
              <a:rPr lang="en-US" dirty="0" err="1"/>
              <a:t>oldestFiveStarMovies</a:t>
            </a:r>
            <a:r>
              <a:rPr lang="en-US" dirty="0"/>
              <a:t>;</a:t>
            </a:r>
          </a:p>
          <a:p>
            <a:endParaRPr lang="en-US" dirty="0"/>
          </a:p>
        </p:txBody>
      </p:sp>
    </p:spTree>
    <p:extLst>
      <p:ext uri="{BB962C8B-B14F-4D97-AF65-F5344CB8AC3E}">
        <p14:creationId xmlns:p14="http://schemas.microsoft.com/office/powerpoint/2010/main" val="35194796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06CAB-9849-4E6F-B08E-CF6796FB96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FBBA6F-6081-4D20-9C83-290694D4DA1E}"/>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6732D451-7BA5-4B60-99D4-08013C753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17" y="-119270"/>
            <a:ext cx="12298017" cy="7142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8254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BD24-C247-45C8-A142-FE8608699C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2B71AD-EE36-4792-B2B0-684522384387}"/>
              </a:ext>
            </a:extLst>
          </p:cNvPr>
          <p:cNvSpPr>
            <a:spLocks noGrp="1"/>
          </p:cNvSpPr>
          <p:nvPr>
            <p:ph idx="1"/>
          </p:nvPr>
        </p:nvSpPr>
        <p:spPr/>
        <p:txBody>
          <a:bodyPr/>
          <a:lstStyle/>
          <a:p>
            <a:r>
              <a:rPr lang="en-US" b="0" i="0" dirty="0">
                <a:solidFill>
                  <a:srgbClr val="242424"/>
                </a:solidFill>
                <a:effectLst/>
                <a:latin typeface="source-serif-pro"/>
              </a:rPr>
              <a:t>Now let’s go to the meat of the question. If both Hive and I can perform data analysis, why is there a need to have both of us? In other words, what are the differences between us? Here are my answer to that:</a:t>
            </a:r>
            <a:endParaRPr lang="en-US" dirty="0"/>
          </a:p>
        </p:txBody>
      </p:sp>
    </p:spTree>
    <p:extLst>
      <p:ext uri="{BB962C8B-B14F-4D97-AF65-F5344CB8AC3E}">
        <p14:creationId xmlns:p14="http://schemas.microsoft.com/office/powerpoint/2010/main" val="35974522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1756-B482-4D05-B53C-3155A84252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6F014B-176F-4A57-AEF7-C7583547008D}"/>
              </a:ext>
            </a:extLst>
          </p:cNvPr>
          <p:cNvSpPr>
            <a:spLocks noGrp="1"/>
          </p:cNvSpPr>
          <p:nvPr>
            <p:ph idx="1"/>
          </p:nvPr>
        </p:nvSpPr>
        <p:spPr/>
        <p:txBody>
          <a:bodyPr/>
          <a:lstStyle/>
          <a:p>
            <a:r>
              <a:rPr lang="en-US" b="1" i="0" dirty="0">
                <a:solidFill>
                  <a:srgbClr val="242424"/>
                </a:solidFill>
                <a:effectLst/>
                <a:latin typeface="source-serif-pro"/>
              </a:rPr>
              <a:t>Language. </a:t>
            </a:r>
            <a:r>
              <a:rPr lang="en-US" b="0" i="0" dirty="0">
                <a:solidFill>
                  <a:srgbClr val="242424"/>
                </a:solidFill>
                <a:effectLst/>
                <a:latin typeface="source-serif-pro"/>
              </a:rPr>
              <a:t>Hive uses HiveQL, a variant of the familiar query language a programming language SQL while I use Pig Latin, a procedural language. Pig Latin is more extendable than SQL⁠⁠ — one can import Python or Java functions to broaden Pig Latin’s functions. There are other differences between Pig Latin and SQL, which I will elaborate later.</a:t>
            </a:r>
          </a:p>
          <a:p>
            <a:r>
              <a:rPr lang="en-US" b="1" i="0" dirty="0">
                <a:solidFill>
                  <a:srgbClr val="242424"/>
                </a:solidFill>
                <a:effectLst/>
                <a:latin typeface="source-serif-pro"/>
              </a:rPr>
              <a:t>Input data. </a:t>
            </a:r>
            <a:r>
              <a:rPr lang="en-US" b="0" i="0" dirty="0">
                <a:solidFill>
                  <a:srgbClr val="242424"/>
                </a:solidFill>
                <a:effectLst/>
                <a:latin typeface="source-serif-pro"/>
              </a:rPr>
              <a:t>Hive imposes schema on the data it processes, thus can only handle structured data. Meanwhile, as I mentioned before, I can handle structured, semi-structured or unstructured data.</a:t>
            </a:r>
          </a:p>
          <a:p>
            <a:endParaRPr lang="en-US" dirty="0"/>
          </a:p>
        </p:txBody>
      </p:sp>
    </p:spTree>
    <p:extLst>
      <p:ext uri="{BB962C8B-B14F-4D97-AF65-F5344CB8AC3E}">
        <p14:creationId xmlns:p14="http://schemas.microsoft.com/office/powerpoint/2010/main" val="1186531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45B72E-189C-4F7B-B0C7-68DDEA713FD5}"/>
              </a:ext>
            </a:extLst>
          </p:cNvPr>
          <p:cNvSpPr>
            <a:spLocks noGrp="1"/>
          </p:cNvSpPr>
          <p:nvPr>
            <p:ph idx="1"/>
          </p:nvPr>
        </p:nvSpPr>
        <p:spPr>
          <a:xfrm>
            <a:off x="361122" y="394390"/>
            <a:ext cx="10515600" cy="4351338"/>
          </a:xfrm>
        </p:spPr>
        <p:txBody>
          <a:bodyPr/>
          <a:lstStyle/>
          <a:p>
            <a:br>
              <a:rPr lang="en-US" dirty="0"/>
            </a:br>
            <a:r>
              <a:rPr lang="en-US" dirty="0"/>
              <a:t>3. Start from the top root of the HDFS file system, you will see all the files the logged in user has access to see:</a:t>
            </a:r>
          </a:p>
        </p:txBody>
      </p:sp>
      <p:pic>
        <p:nvPicPr>
          <p:cNvPr id="5" name="Picture 4">
            <a:extLst>
              <a:ext uri="{FF2B5EF4-FFF2-40B4-BE49-F238E27FC236}">
                <a16:creationId xmlns:a16="http://schemas.microsoft.com/office/drawing/2014/main" id="{CC01C374-C57C-42D8-877E-35885ACEB3ED}"/>
              </a:ext>
            </a:extLst>
          </p:cNvPr>
          <p:cNvPicPr>
            <a:picLocks noChangeAspect="1"/>
          </p:cNvPicPr>
          <p:nvPr/>
        </p:nvPicPr>
        <p:blipFill>
          <a:blip r:embed="rId2"/>
          <a:stretch>
            <a:fillRect/>
          </a:stretch>
        </p:blipFill>
        <p:spPr>
          <a:xfrm>
            <a:off x="1315278" y="2195720"/>
            <a:ext cx="7620000" cy="3924300"/>
          </a:xfrm>
          <a:prstGeom prst="rect">
            <a:avLst/>
          </a:prstGeom>
        </p:spPr>
      </p:pic>
    </p:spTree>
    <p:extLst>
      <p:ext uri="{BB962C8B-B14F-4D97-AF65-F5344CB8AC3E}">
        <p14:creationId xmlns:p14="http://schemas.microsoft.com/office/powerpoint/2010/main" val="13976313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8D76-E9CD-4B28-8717-D4100C3DE6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AD3A69-9686-440C-A679-8589D076E700}"/>
              </a:ext>
            </a:extLst>
          </p:cNvPr>
          <p:cNvSpPr>
            <a:spLocks noGrp="1"/>
          </p:cNvSpPr>
          <p:nvPr>
            <p:ph idx="1"/>
          </p:nvPr>
        </p:nvSpPr>
        <p:spPr/>
        <p:txBody>
          <a:bodyPr/>
          <a:lstStyle/>
          <a:p>
            <a:r>
              <a:rPr lang="en-US" b="1" i="0" dirty="0">
                <a:solidFill>
                  <a:srgbClr val="242424"/>
                </a:solidFill>
                <a:effectLst/>
                <a:latin typeface="source-serif-pro"/>
              </a:rPr>
              <a:t>Target user. </a:t>
            </a:r>
            <a:r>
              <a:rPr lang="en-US" b="0" i="0" dirty="0">
                <a:solidFill>
                  <a:srgbClr val="242424"/>
                </a:solidFill>
                <a:effectLst/>
                <a:latin typeface="source-serif-pro"/>
              </a:rPr>
              <a:t>Because Hive uses a language similar to standard SQL, it is targeted for users who are already comfortable with the latter, namely data analysts. These data analysts mainly use Hive for periodic reporting. Meanwhile, Pig Latin is more powerful but takes a bit more time to get used to. As such, I am more suited to programmers, data engineers and researchers that can apply me for the use cases I mentioned previously.</a:t>
            </a:r>
          </a:p>
          <a:p>
            <a:endParaRPr lang="en-US" dirty="0"/>
          </a:p>
        </p:txBody>
      </p:sp>
    </p:spTree>
    <p:extLst>
      <p:ext uri="{BB962C8B-B14F-4D97-AF65-F5344CB8AC3E}">
        <p14:creationId xmlns:p14="http://schemas.microsoft.com/office/powerpoint/2010/main" val="42761171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60F3-6627-4794-8F84-9B947FF0AA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8E2180-0BBD-41F1-90B2-B14E07E340A3}"/>
              </a:ext>
            </a:extLst>
          </p:cNvPr>
          <p:cNvSpPr>
            <a:spLocks noGrp="1"/>
          </p:cNvSpPr>
          <p:nvPr>
            <p:ph idx="1"/>
          </p:nvPr>
        </p:nvSpPr>
        <p:spPr/>
        <p:txBody>
          <a:bodyPr/>
          <a:lstStyle/>
          <a:p>
            <a:r>
              <a:rPr lang="en-US" dirty="0"/>
              <a:t>My language, Pig Latin, is a procedural language that describes data transformation. It does not natively support loops and only have limited support for IF/THEN constructs, which are sometimes necessary.</a:t>
            </a:r>
          </a:p>
          <a:p>
            <a:r>
              <a:rPr lang="en-US" b="0" i="0" dirty="0">
                <a:solidFill>
                  <a:srgbClr val="242424"/>
                </a:solidFill>
                <a:effectLst/>
                <a:latin typeface="source-serif-pro"/>
              </a:rPr>
              <a:t>I can only perform basic data analysis and can only return textual/numerical results. If you want to perform more sophisticated data exploration, such as ones that involve making visualizations, or build a machine learning model, then I am not the right guy! </a:t>
            </a:r>
            <a:r>
              <a:rPr lang="en-US" b="0" i="0">
                <a:solidFill>
                  <a:srgbClr val="242424"/>
                </a:solidFill>
                <a:effectLst/>
                <a:latin typeface="source-serif-pro"/>
              </a:rPr>
              <a:t>For this, my buddy Spark will be more appropriate.</a:t>
            </a:r>
          </a:p>
          <a:p>
            <a:endParaRPr lang="en-US" dirty="0"/>
          </a:p>
        </p:txBody>
      </p:sp>
    </p:spTree>
    <p:extLst>
      <p:ext uri="{BB962C8B-B14F-4D97-AF65-F5344CB8AC3E}">
        <p14:creationId xmlns:p14="http://schemas.microsoft.com/office/powerpoint/2010/main" val="739208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ECECDA-B087-4B93-BB90-8D74A9533DF2}"/>
              </a:ext>
            </a:extLst>
          </p:cNvPr>
          <p:cNvSpPr>
            <a:spLocks noGrp="1"/>
          </p:cNvSpPr>
          <p:nvPr>
            <p:ph idx="1"/>
          </p:nvPr>
        </p:nvSpPr>
        <p:spPr>
          <a:xfrm>
            <a:off x="414130" y="129346"/>
            <a:ext cx="10515600" cy="6218445"/>
          </a:xfrm>
        </p:spPr>
        <p:txBody>
          <a:bodyPr/>
          <a:lstStyle/>
          <a:p>
            <a:pPr marL="0" indent="0">
              <a:buNone/>
            </a:pPr>
            <a:br>
              <a:rPr lang="en-US" dirty="0"/>
            </a:br>
            <a:r>
              <a:rPr lang="en-US" dirty="0"/>
              <a:t>4. Navigate to `/</a:t>
            </a:r>
            <a:r>
              <a:rPr lang="en-US" dirty="0" err="1"/>
              <a:t>tmp</a:t>
            </a:r>
            <a:r>
              <a:rPr lang="en-US" dirty="0"/>
              <a:t>/` directory by clicking on the directory links.</a:t>
            </a:r>
          </a:p>
          <a:p>
            <a:r>
              <a:rPr lang="en-US" dirty="0"/>
              <a:t>5. Create directory data.</a:t>
            </a:r>
          </a:p>
          <a:p>
            <a:endParaRPr lang="en-US" dirty="0"/>
          </a:p>
        </p:txBody>
      </p:sp>
      <p:pic>
        <p:nvPicPr>
          <p:cNvPr id="2052" name="Picture 4" descr="add-new-folder-800x74">
            <a:extLst>
              <a:ext uri="{FF2B5EF4-FFF2-40B4-BE49-F238E27FC236}">
                <a16:creationId xmlns:a16="http://schemas.microsoft.com/office/drawing/2014/main" id="{5DFF21B0-D0D1-48F4-8C74-648DBB18B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930" y="1380296"/>
            <a:ext cx="7620000" cy="10072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850A7A2-1A89-4F89-809C-375F38B8136D}"/>
              </a:ext>
            </a:extLst>
          </p:cNvPr>
          <p:cNvSpPr/>
          <p:nvPr/>
        </p:nvSpPr>
        <p:spPr>
          <a:xfrm>
            <a:off x="414130" y="3105835"/>
            <a:ext cx="8729870" cy="646331"/>
          </a:xfrm>
          <a:prstGeom prst="rect">
            <a:avLst/>
          </a:prstGeom>
        </p:spPr>
        <p:txBody>
          <a:bodyPr wrap="square">
            <a:spAutoFit/>
          </a:bodyPr>
          <a:lstStyle/>
          <a:p>
            <a:r>
              <a:rPr lang="en-US" b="1" dirty="0">
                <a:solidFill>
                  <a:srgbClr val="159957"/>
                </a:solidFill>
                <a:latin typeface="Open Sans"/>
              </a:rPr>
              <a:t>If you’re not already in your newly created directory path `/</a:t>
            </a:r>
            <a:r>
              <a:rPr lang="en-US" b="1" dirty="0" err="1">
                <a:solidFill>
                  <a:srgbClr val="159957"/>
                </a:solidFill>
                <a:latin typeface="Open Sans"/>
              </a:rPr>
              <a:t>tmp</a:t>
            </a:r>
            <a:r>
              <a:rPr lang="en-US" b="1" dirty="0">
                <a:solidFill>
                  <a:srgbClr val="159957"/>
                </a:solidFill>
                <a:latin typeface="Open Sans"/>
              </a:rPr>
              <a:t>/data`, go to the data folder.</a:t>
            </a:r>
            <a:endParaRPr lang="en-US" b="1" i="0" dirty="0">
              <a:solidFill>
                <a:srgbClr val="159957"/>
              </a:solidFill>
              <a:effectLst/>
              <a:latin typeface="Open Sans"/>
            </a:endParaRPr>
          </a:p>
        </p:txBody>
      </p:sp>
      <p:pic>
        <p:nvPicPr>
          <p:cNvPr id="6" name="Picture 5">
            <a:extLst>
              <a:ext uri="{FF2B5EF4-FFF2-40B4-BE49-F238E27FC236}">
                <a16:creationId xmlns:a16="http://schemas.microsoft.com/office/drawing/2014/main" id="{CC0AD928-C738-4F8C-B080-B45D7BF3AC4A}"/>
              </a:ext>
            </a:extLst>
          </p:cNvPr>
          <p:cNvPicPr>
            <a:picLocks noChangeAspect="1"/>
          </p:cNvPicPr>
          <p:nvPr/>
        </p:nvPicPr>
        <p:blipFill>
          <a:blip r:embed="rId3"/>
          <a:stretch>
            <a:fillRect/>
          </a:stretch>
        </p:blipFill>
        <p:spPr>
          <a:xfrm>
            <a:off x="2286000" y="3752166"/>
            <a:ext cx="7620000" cy="2400300"/>
          </a:xfrm>
          <a:prstGeom prst="rect">
            <a:avLst/>
          </a:prstGeom>
        </p:spPr>
      </p:pic>
    </p:spTree>
    <p:extLst>
      <p:ext uri="{BB962C8B-B14F-4D97-AF65-F5344CB8AC3E}">
        <p14:creationId xmlns:p14="http://schemas.microsoft.com/office/powerpoint/2010/main" val="3421966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826D17-DEDC-4E9F-ADED-AA98FCDE93F3}"/>
              </a:ext>
            </a:extLst>
          </p:cNvPr>
          <p:cNvSpPr>
            <a:spLocks noGrp="1"/>
          </p:cNvSpPr>
          <p:nvPr>
            <p:ph idx="1"/>
          </p:nvPr>
        </p:nvSpPr>
        <p:spPr>
          <a:xfrm>
            <a:off x="838200" y="490330"/>
            <a:ext cx="10515600" cy="5686633"/>
          </a:xfrm>
        </p:spPr>
        <p:txBody>
          <a:bodyPr/>
          <a:lstStyle/>
          <a:p>
            <a:r>
              <a:rPr lang="en-US" dirty="0"/>
              <a:t>Both files are uploaded to HDFS as shown in the Files View UI:</a:t>
            </a:r>
          </a:p>
        </p:txBody>
      </p:sp>
      <p:pic>
        <p:nvPicPr>
          <p:cNvPr id="3074" name="Picture 2" descr="uploaded-files-800x393">
            <a:extLst>
              <a:ext uri="{FF2B5EF4-FFF2-40B4-BE49-F238E27FC236}">
                <a16:creationId xmlns:a16="http://schemas.microsoft.com/office/drawing/2014/main" id="{E72A4E46-7D86-4248-A273-8626102E3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626" y="1120016"/>
            <a:ext cx="762000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E2C2D7A-E243-4E1D-A1AD-43621676AE92}"/>
              </a:ext>
            </a:extLst>
          </p:cNvPr>
          <p:cNvSpPr/>
          <p:nvPr/>
        </p:nvSpPr>
        <p:spPr>
          <a:xfrm>
            <a:off x="2067339" y="5276319"/>
            <a:ext cx="6096000" cy="923330"/>
          </a:xfrm>
          <a:prstGeom prst="rect">
            <a:avLst/>
          </a:prstGeom>
        </p:spPr>
        <p:txBody>
          <a:bodyPr>
            <a:spAutoFit/>
          </a:bodyPr>
          <a:lstStyle/>
          <a:p>
            <a:r>
              <a:rPr lang="en-US" dirty="0"/>
              <a:t>You can also perform the following operations on a file or folder by clicking on the entity’s row: Open, Rename, Permissions, Delete, Copy, Move, Download and Concatenate.</a:t>
            </a:r>
          </a:p>
        </p:txBody>
      </p:sp>
    </p:spTree>
    <p:extLst>
      <p:ext uri="{BB962C8B-B14F-4D97-AF65-F5344CB8AC3E}">
        <p14:creationId xmlns:p14="http://schemas.microsoft.com/office/powerpoint/2010/main" val="4065107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27840-CFF6-4D30-870E-FE5CEBCCF6B5}"/>
              </a:ext>
            </a:extLst>
          </p:cNvPr>
          <p:cNvSpPr>
            <a:spLocks noGrp="1"/>
          </p:cNvSpPr>
          <p:nvPr>
            <p:ph idx="1"/>
          </p:nvPr>
        </p:nvSpPr>
        <p:spPr>
          <a:xfrm>
            <a:off x="838200" y="503583"/>
            <a:ext cx="10515600" cy="5673380"/>
          </a:xfrm>
        </p:spPr>
        <p:txBody>
          <a:bodyPr/>
          <a:lstStyle/>
          <a:p>
            <a:endParaRPr lang="en-US" dirty="0"/>
          </a:p>
        </p:txBody>
      </p:sp>
      <p:pic>
        <p:nvPicPr>
          <p:cNvPr id="4099" name="Picture 3" descr="edit-permissions-800x258">
            <a:extLst>
              <a:ext uri="{FF2B5EF4-FFF2-40B4-BE49-F238E27FC236}">
                <a16:creationId xmlns:a16="http://schemas.microsoft.com/office/drawing/2014/main" id="{261F259A-98A8-4A62-A78E-CA4128DB8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503583"/>
            <a:ext cx="10515599" cy="4784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360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E793-541B-48F4-AFF2-A26B14CC32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39A639-5495-425D-9C84-F5192BFCC00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B5FAB9-FAFE-4F99-807B-C8C993FFE397}"/>
              </a:ext>
            </a:extLst>
          </p:cNvPr>
          <p:cNvPicPr>
            <a:picLocks noChangeAspect="1"/>
          </p:cNvPicPr>
          <p:nvPr/>
        </p:nvPicPr>
        <p:blipFill>
          <a:blip r:embed="rId2"/>
          <a:stretch>
            <a:fillRect/>
          </a:stretch>
        </p:blipFill>
        <p:spPr>
          <a:xfrm>
            <a:off x="0" y="193492"/>
            <a:ext cx="12192000" cy="6471016"/>
          </a:xfrm>
          <a:prstGeom prst="rect">
            <a:avLst/>
          </a:prstGeom>
        </p:spPr>
      </p:pic>
    </p:spTree>
    <p:extLst>
      <p:ext uri="{BB962C8B-B14F-4D97-AF65-F5344CB8AC3E}">
        <p14:creationId xmlns:p14="http://schemas.microsoft.com/office/powerpoint/2010/main" val="2499318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AD82-165A-4AD3-A291-B0DDFCFAE1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337D96-B024-4EC7-A146-7BEC046CC7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882D8F6-29FF-4C5F-A83E-2BE217EE40CC}"/>
              </a:ext>
            </a:extLst>
          </p:cNvPr>
          <p:cNvPicPr>
            <a:picLocks noChangeAspect="1"/>
          </p:cNvPicPr>
          <p:nvPr/>
        </p:nvPicPr>
        <p:blipFill>
          <a:blip r:embed="rId2"/>
          <a:stretch>
            <a:fillRect/>
          </a:stretch>
        </p:blipFill>
        <p:spPr>
          <a:xfrm>
            <a:off x="196828" y="-359809"/>
            <a:ext cx="11995171" cy="6858000"/>
          </a:xfrm>
          <a:prstGeom prst="rect">
            <a:avLst/>
          </a:prstGeom>
        </p:spPr>
      </p:pic>
    </p:spTree>
    <p:extLst>
      <p:ext uri="{BB962C8B-B14F-4D97-AF65-F5344CB8AC3E}">
        <p14:creationId xmlns:p14="http://schemas.microsoft.com/office/powerpoint/2010/main" val="395590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76AF-10D2-4FD2-9028-7ED21BA9DAF3}"/>
              </a:ext>
            </a:extLst>
          </p:cNvPr>
          <p:cNvSpPr>
            <a:spLocks noGrp="1"/>
          </p:cNvSpPr>
          <p:nvPr>
            <p:ph type="title"/>
          </p:nvPr>
        </p:nvSpPr>
        <p:spPr/>
        <p:txBody>
          <a:bodyPr/>
          <a:lstStyle/>
          <a:p>
            <a:r>
              <a:rPr lang="en-US" dirty="0"/>
              <a:t>ETL tool</a:t>
            </a:r>
          </a:p>
        </p:txBody>
      </p:sp>
      <p:sp>
        <p:nvSpPr>
          <p:cNvPr id="3" name="Content Placeholder 2">
            <a:extLst>
              <a:ext uri="{FF2B5EF4-FFF2-40B4-BE49-F238E27FC236}">
                <a16:creationId xmlns:a16="http://schemas.microsoft.com/office/drawing/2014/main" id="{3837D86A-8DC2-4977-899B-2DDB78A66BB8}"/>
              </a:ext>
            </a:extLst>
          </p:cNvPr>
          <p:cNvSpPr>
            <a:spLocks noGrp="1"/>
          </p:cNvSpPr>
          <p:nvPr>
            <p:ph idx="1"/>
          </p:nvPr>
        </p:nvSpPr>
        <p:spPr/>
        <p:txBody>
          <a:bodyPr/>
          <a:lstStyle/>
          <a:p>
            <a:r>
              <a:rPr lang="en-US" dirty="0"/>
              <a:t>Hive </a:t>
            </a:r>
          </a:p>
          <a:p>
            <a:r>
              <a:rPr lang="en-US" dirty="0"/>
              <a:t>Map reducer</a:t>
            </a:r>
          </a:p>
          <a:p>
            <a:endParaRPr lang="en-US" dirty="0"/>
          </a:p>
        </p:txBody>
      </p:sp>
    </p:spTree>
    <p:extLst>
      <p:ext uri="{BB962C8B-B14F-4D97-AF65-F5344CB8AC3E}">
        <p14:creationId xmlns:p14="http://schemas.microsoft.com/office/powerpoint/2010/main" val="898984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7176-9486-46DC-92A9-444263096D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6A2111-B4DC-481D-8E3F-6CF69DC7327D}"/>
              </a:ext>
            </a:extLst>
          </p:cNvPr>
          <p:cNvSpPr>
            <a:spLocks noGrp="1"/>
          </p:cNvSpPr>
          <p:nvPr>
            <p:ph idx="1"/>
          </p:nvPr>
        </p:nvSpPr>
        <p:spPr/>
        <p:txBody>
          <a:bodyPr/>
          <a:lstStyle/>
          <a:p>
            <a:r>
              <a:rPr lang="en-US" dirty="0"/>
              <a:t>Hive: A data warehousing and SQL-like query language for Hadoop.</a:t>
            </a:r>
          </a:p>
          <a:p>
            <a:r>
              <a:rPr lang="en-US" dirty="0"/>
              <a:t>Pig: A high-level platform for creating MapReduce programs used for data analysis.</a:t>
            </a:r>
          </a:p>
          <a:p>
            <a:r>
              <a:rPr lang="en-US" dirty="0"/>
              <a:t>HBase: A NoSQL database that provides real-time, random read/write access to Hadoop data.</a:t>
            </a:r>
          </a:p>
          <a:p>
            <a:r>
              <a:rPr lang="en-US" dirty="0"/>
              <a:t>YARN: A resource management layer that allows different data processing engines to run on the same Hadoop cluster.</a:t>
            </a:r>
          </a:p>
        </p:txBody>
      </p:sp>
    </p:spTree>
    <p:extLst>
      <p:ext uri="{BB962C8B-B14F-4D97-AF65-F5344CB8AC3E}">
        <p14:creationId xmlns:p14="http://schemas.microsoft.com/office/powerpoint/2010/main" val="4118222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664F-4EF0-4065-A3A4-3F51265BF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AD6897-C34E-432C-8FDA-D35D249376D6}"/>
              </a:ext>
            </a:extLst>
          </p:cNvPr>
          <p:cNvSpPr>
            <a:spLocks noGrp="1"/>
          </p:cNvSpPr>
          <p:nvPr>
            <p:ph idx="1"/>
          </p:nvPr>
        </p:nvSpPr>
        <p:spPr/>
        <p:txBody>
          <a:bodyPr>
            <a:normAutofit fontScale="77500" lnSpcReduction="20000"/>
          </a:bodyPr>
          <a:lstStyle/>
          <a:p>
            <a:r>
              <a:rPr lang="en-US" dirty="0"/>
              <a:t>Hadoop consists of two primary components:</a:t>
            </a:r>
          </a:p>
          <a:p>
            <a:endParaRPr lang="en-US" dirty="0"/>
          </a:p>
          <a:p>
            <a:r>
              <a:rPr lang="en-US" dirty="0"/>
              <a:t>Hadoop Distributed File System (HDFS): HDFS is a distributed file system that stores data across multiple machines. It provides high fault tolerance and is designed to handle the storage needs of big data applications.</a:t>
            </a:r>
          </a:p>
          <a:p>
            <a:endParaRPr lang="en-US" dirty="0"/>
          </a:p>
          <a:p>
            <a:r>
              <a:rPr lang="en-US" dirty="0"/>
              <a:t>MapReduce: MapReduce is a programming model and processing engine that allows you to write code for processing and analyzing data in parallel across a Hadoop cluster or </a:t>
            </a:r>
            <a:r>
              <a:rPr lang="en-US" dirty="0" err="1"/>
              <a:t>hadoop</a:t>
            </a:r>
            <a:r>
              <a:rPr lang="en-US" dirty="0"/>
              <a:t> file. It’s particularly well-suited for batch-processing tasks.</a:t>
            </a:r>
          </a:p>
          <a:p>
            <a:endParaRPr lang="en-US" dirty="0"/>
          </a:p>
          <a:p>
            <a:r>
              <a:rPr lang="en-US" dirty="0"/>
              <a:t>MapReduce is a method for dividing computational tasks within the Hadoop file system. It consists of a job tracker and task tracker, where the job tracker assigns tasks to worker nodes, and the task tracker completes the tasks that assign CPU and memory for each worker node assigned by the job tracker.</a:t>
            </a:r>
          </a:p>
        </p:txBody>
      </p:sp>
    </p:spTree>
    <p:extLst>
      <p:ext uri="{BB962C8B-B14F-4D97-AF65-F5344CB8AC3E}">
        <p14:creationId xmlns:p14="http://schemas.microsoft.com/office/powerpoint/2010/main" val="143410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777B120-0A4E-4D24-B159-731878664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243" y="808383"/>
            <a:ext cx="8388627" cy="549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245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78D72-8155-4CEF-9668-14D44FD85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39825D-1EFF-4A91-A15E-C98E9971424E}"/>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E12D5E5-29F2-4CBB-A72D-1C70667EF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65125"/>
            <a:ext cx="10515599"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09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63B3-375B-49C0-B037-26CDC9EF262D}"/>
              </a:ext>
            </a:extLst>
          </p:cNvPr>
          <p:cNvSpPr>
            <a:spLocks noGrp="1"/>
          </p:cNvSpPr>
          <p:nvPr>
            <p:ph type="ctrTitle"/>
          </p:nvPr>
        </p:nvSpPr>
        <p:spPr/>
        <p:txBody>
          <a:bodyPr>
            <a:normAutofit fontScale="90000"/>
          </a:bodyPr>
          <a:lstStyle/>
          <a:p>
            <a:r>
              <a:rPr lang="en-US" b="1" dirty="0">
                <a:effectLst>
                  <a:outerShdw blurRad="38100" dist="38100" dir="2700000" algn="tl">
                    <a:srgbClr val="000000">
                      <a:alpha val="43137"/>
                    </a:srgbClr>
                  </a:outerShdw>
                </a:effectLst>
              </a:rPr>
              <a:t>Query Hive Tables with Ambari Hive Views in HDInsight</a:t>
            </a:r>
            <a:br>
              <a:rPr lang="en-US" b="1" dirty="0"/>
            </a:br>
            <a:endParaRPr lang="en-US" dirty="0"/>
          </a:p>
        </p:txBody>
      </p:sp>
    </p:spTree>
    <p:extLst>
      <p:ext uri="{BB962C8B-B14F-4D97-AF65-F5344CB8AC3E}">
        <p14:creationId xmlns:p14="http://schemas.microsoft.com/office/powerpoint/2010/main" val="2415066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7DA2B-9F3E-4FBE-99A5-EC231F267ECA}"/>
              </a:ext>
            </a:extLst>
          </p:cNvPr>
          <p:cNvSpPr>
            <a:spLocks noGrp="1"/>
          </p:cNvSpPr>
          <p:nvPr>
            <p:ph idx="1"/>
          </p:nvPr>
        </p:nvSpPr>
        <p:spPr>
          <a:xfrm>
            <a:off x="506896" y="151088"/>
            <a:ext cx="10515600" cy="4351338"/>
          </a:xfrm>
        </p:spPr>
        <p:txBody>
          <a:bodyPr/>
          <a:lstStyle/>
          <a:p>
            <a:r>
              <a:rPr lang="en-US" dirty="0"/>
              <a:t>Till then, let’s download the </a:t>
            </a:r>
            <a:r>
              <a:rPr lang="en-US" dirty="0" err="1"/>
              <a:t>MovieLens</a:t>
            </a:r>
            <a:r>
              <a:rPr lang="en-US" dirty="0"/>
              <a:t> 100K dataset. Go to </a:t>
            </a:r>
            <a:r>
              <a:rPr lang="en-US" u="sng" dirty="0" err="1">
                <a:hlinkClick r:id="rId2"/>
              </a:rPr>
              <a:t>grouplens</a:t>
            </a:r>
            <a:r>
              <a:rPr lang="en-US" u="sng" dirty="0">
                <a:hlinkClick r:id="rId2"/>
              </a:rPr>
              <a:t>’ website</a:t>
            </a:r>
            <a:r>
              <a:rPr lang="en-US" dirty="0"/>
              <a:t> and scroll down to find the </a:t>
            </a:r>
            <a:r>
              <a:rPr lang="en-US" i="1" dirty="0" err="1"/>
              <a:t>MovieLens</a:t>
            </a:r>
            <a:r>
              <a:rPr lang="en-US" i="1" dirty="0"/>
              <a:t> 100K dataset </a:t>
            </a:r>
            <a:r>
              <a:rPr lang="en-US" dirty="0"/>
              <a:t>under </a:t>
            </a:r>
            <a:r>
              <a:rPr lang="en-US" i="1" dirty="0"/>
              <a:t>older datasets. </a:t>
            </a:r>
            <a:r>
              <a:rPr lang="en-US" dirty="0"/>
              <a:t>Click on ‘ml-100k.zip’ and extract all the files into a folder that is easy to navigate.</a:t>
            </a:r>
          </a:p>
          <a:p>
            <a:endParaRPr lang="en-US" dirty="0"/>
          </a:p>
        </p:txBody>
      </p:sp>
      <p:pic>
        <p:nvPicPr>
          <p:cNvPr id="4" name="Picture 3">
            <a:extLst>
              <a:ext uri="{FF2B5EF4-FFF2-40B4-BE49-F238E27FC236}">
                <a16:creationId xmlns:a16="http://schemas.microsoft.com/office/drawing/2014/main" id="{5FB6400A-03D3-4FC0-AC8B-6B81BD397533}"/>
              </a:ext>
            </a:extLst>
          </p:cNvPr>
          <p:cNvPicPr>
            <a:picLocks noChangeAspect="1"/>
          </p:cNvPicPr>
          <p:nvPr/>
        </p:nvPicPr>
        <p:blipFill>
          <a:blip r:embed="rId3"/>
          <a:stretch>
            <a:fillRect/>
          </a:stretch>
        </p:blipFill>
        <p:spPr>
          <a:xfrm>
            <a:off x="3250096" y="2326757"/>
            <a:ext cx="6858000" cy="4248150"/>
          </a:xfrm>
          <a:prstGeom prst="rect">
            <a:avLst/>
          </a:prstGeom>
        </p:spPr>
      </p:pic>
    </p:spTree>
    <p:extLst>
      <p:ext uri="{BB962C8B-B14F-4D97-AF65-F5344CB8AC3E}">
        <p14:creationId xmlns:p14="http://schemas.microsoft.com/office/powerpoint/2010/main" val="2009552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CE71-2F4C-4A32-B84E-C4F4B8B048D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9FD6E79-A89B-48A6-A5B2-0C35DB5D9D37}"/>
              </a:ext>
            </a:extLst>
          </p:cNvPr>
          <p:cNvSpPr>
            <a:spLocks noGrp="1"/>
          </p:cNvSpPr>
          <p:nvPr>
            <p:ph idx="1"/>
          </p:nvPr>
        </p:nvSpPr>
        <p:spPr/>
        <p:txBody>
          <a:bodyPr/>
          <a:lstStyle/>
          <a:p>
            <a:r>
              <a:rPr lang="en-US" dirty="0"/>
              <a:t>Keep the Data description in mind. Navigate to the extracted ml-100k folder on your local drive. Check the following files:</a:t>
            </a:r>
          </a:p>
          <a:p>
            <a:endParaRPr lang="en-US" dirty="0"/>
          </a:p>
          <a:p>
            <a:r>
              <a:rPr lang="en-US" b="1" i="1" dirty="0" err="1"/>
              <a:t>u.data</a:t>
            </a:r>
            <a:r>
              <a:rPr lang="en-US" i="1" dirty="0"/>
              <a:t> -&gt; tab-delimited data of movie ratings with columns: </a:t>
            </a:r>
            <a:r>
              <a:rPr lang="en-US" i="1" dirty="0" err="1"/>
              <a:t>user_id</a:t>
            </a:r>
            <a:r>
              <a:rPr lang="en-US" i="1" dirty="0"/>
              <a:t>, </a:t>
            </a:r>
            <a:r>
              <a:rPr lang="en-US" i="1" dirty="0" err="1"/>
              <a:t>movie_id</a:t>
            </a:r>
            <a:r>
              <a:rPr lang="en-US" i="1" dirty="0"/>
              <a:t>, rating, and timestamp.</a:t>
            </a:r>
          </a:p>
          <a:p>
            <a:r>
              <a:rPr lang="en-US" b="1" i="1" dirty="0" err="1"/>
              <a:t>u.item</a:t>
            </a:r>
            <a:r>
              <a:rPr lang="en-US" i="1" dirty="0"/>
              <a:t> -&gt; pipe-delimited data of movies with </a:t>
            </a:r>
            <a:r>
              <a:rPr lang="en-US" i="1" dirty="0" err="1"/>
              <a:t>movie_id</a:t>
            </a:r>
            <a:r>
              <a:rPr lang="en-US" i="1" dirty="0"/>
              <a:t> and </a:t>
            </a:r>
            <a:r>
              <a:rPr lang="en-US" i="1" dirty="0" err="1"/>
              <a:t>moview_name</a:t>
            </a:r>
            <a:r>
              <a:rPr lang="en-US" i="1" dirty="0"/>
              <a:t>, </a:t>
            </a:r>
            <a:r>
              <a:rPr lang="en-US" i="1" dirty="0" err="1"/>
              <a:t>release_date</a:t>
            </a:r>
            <a:r>
              <a:rPr lang="en-US" i="1" dirty="0"/>
              <a:t>, </a:t>
            </a:r>
            <a:r>
              <a:rPr lang="en-US" i="1" dirty="0" err="1"/>
              <a:t>imdb_link</a:t>
            </a:r>
            <a:r>
              <a:rPr lang="en-US" i="1" dirty="0"/>
              <a:t>, and other data about movie genres.</a:t>
            </a:r>
          </a:p>
          <a:p>
            <a:endParaRPr lang="en-US" dirty="0"/>
          </a:p>
        </p:txBody>
      </p:sp>
    </p:spTree>
    <p:extLst>
      <p:ext uri="{BB962C8B-B14F-4D97-AF65-F5344CB8AC3E}">
        <p14:creationId xmlns:p14="http://schemas.microsoft.com/office/powerpoint/2010/main" val="900157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275C-3A8B-42B6-9F27-8B06149992BA}"/>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Hive</a:t>
            </a:r>
          </a:p>
        </p:txBody>
      </p:sp>
      <p:sp>
        <p:nvSpPr>
          <p:cNvPr id="3" name="Content Placeholder 2">
            <a:extLst>
              <a:ext uri="{FF2B5EF4-FFF2-40B4-BE49-F238E27FC236}">
                <a16:creationId xmlns:a16="http://schemas.microsoft.com/office/drawing/2014/main" id="{2A8B8029-18D9-4278-BB97-4FFD08EC707B}"/>
              </a:ext>
            </a:extLst>
          </p:cNvPr>
          <p:cNvSpPr>
            <a:spLocks noGrp="1"/>
          </p:cNvSpPr>
          <p:nvPr>
            <p:ph idx="1"/>
          </p:nvPr>
        </p:nvSpPr>
        <p:spPr/>
        <p:txBody>
          <a:bodyPr/>
          <a:lstStyle/>
          <a:p>
            <a:r>
              <a:rPr lang="en-US" dirty="0"/>
              <a:t>“</a:t>
            </a:r>
            <a:r>
              <a:rPr lang="en-US" i="1" dirty="0"/>
              <a:t>Hive is a data warehouse infrastructure built on top of Hadoop. It provides tools to enable data ETL, a mechanism to put structures on the data, and the capability to query and analyze large data sets that are stored in Hadoop. The </a:t>
            </a:r>
            <a:r>
              <a:rPr lang="en-US" b="1" i="1" dirty="0"/>
              <a:t>Hive View</a:t>
            </a:r>
            <a:r>
              <a:rPr lang="en-US" i="1" dirty="0"/>
              <a:t> is designed to help you author, execute, understand, and debug Hive queries.”</a:t>
            </a:r>
            <a:endParaRPr lang="en-US" dirty="0"/>
          </a:p>
        </p:txBody>
      </p:sp>
    </p:spTree>
    <p:extLst>
      <p:ext uri="{BB962C8B-B14F-4D97-AF65-F5344CB8AC3E}">
        <p14:creationId xmlns:p14="http://schemas.microsoft.com/office/powerpoint/2010/main" val="2351428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E3FE58-28A9-44C2-80AF-8776F0559254}"/>
              </a:ext>
            </a:extLst>
          </p:cNvPr>
          <p:cNvSpPr>
            <a:spLocks noGrp="1"/>
          </p:cNvSpPr>
          <p:nvPr>
            <p:ph idx="1"/>
          </p:nvPr>
        </p:nvSpPr>
        <p:spPr>
          <a:xfrm>
            <a:off x="732182" y="182355"/>
            <a:ext cx="10515600" cy="4351338"/>
          </a:xfrm>
        </p:spPr>
        <p:txBody>
          <a:bodyPr/>
          <a:lstStyle/>
          <a:p>
            <a:r>
              <a:rPr lang="en-US" b="1" dirty="0"/>
              <a:t>Step 9:</a:t>
            </a:r>
          </a:p>
          <a:p>
            <a:r>
              <a:rPr lang="en-US" dirty="0"/>
              <a:t>Now, you will see a bunch of technologies on the left.</a:t>
            </a:r>
          </a:p>
          <a:p>
            <a:r>
              <a:rPr lang="en-US" dirty="0"/>
              <a:t>Hover over the grid on the upper right corner and select ‘Hive View.’</a:t>
            </a:r>
          </a:p>
          <a:p>
            <a:br>
              <a:rPr lang="en-US" dirty="0">
                <a:effectLst/>
              </a:rPr>
            </a:br>
            <a:endParaRPr lang="en-US" dirty="0"/>
          </a:p>
        </p:txBody>
      </p:sp>
      <p:pic>
        <p:nvPicPr>
          <p:cNvPr id="4098" name="Picture 2">
            <a:extLst>
              <a:ext uri="{FF2B5EF4-FFF2-40B4-BE49-F238E27FC236}">
                <a16:creationId xmlns:a16="http://schemas.microsoft.com/office/drawing/2014/main" id="{F4E8770D-3A22-490E-8709-D1F845CE9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929" y="1811406"/>
            <a:ext cx="66675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449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175DB-3538-4D26-83F5-C2C704A07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596283-A43C-4A76-9EB4-878FBFA4CB89}"/>
              </a:ext>
            </a:extLst>
          </p:cNvPr>
          <p:cNvSpPr>
            <a:spLocks noGrp="1"/>
          </p:cNvSpPr>
          <p:nvPr>
            <p:ph idx="1"/>
          </p:nvPr>
        </p:nvSpPr>
        <p:spPr/>
        <p:txBody>
          <a:bodyPr/>
          <a:lstStyle/>
          <a:p>
            <a:r>
              <a:rPr lang="en-US" dirty="0"/>
              <a:t>Let’s import the ‘</a:t>
            </a:r>
            <a:r>
              <a:rPr lang="en-US" dirty="0" err="1"/>
              <a:t>u.data</a:t>
            </a:r>
            <a:r>
              <a:rPr lang="en-US" dirty="0"/>
              <a:t>’ file, which is our </a:t>
            </a:r>
            <a:r>
              <a:rPr lang="en-US" b="1" dirty="0"/>
              <a:t>movie ratings data</a:t>
            </a:r>
            <a:r>
              <a:rPr lang="en-US" dirty="0"/>
              <a:t>.</a:t>
            </a:r>
          </a:p>
          <a:p>
            <a:endParaRPr lang="en-US" dirty="0"/>
          </a:p>
          <a:p>
            <a:r>
              <a:rPr lang="en-US" dirty="0"/>
              <a:t>Click on ‘Upload Table.’ Let the file type be ‘CSV.’</a:t>
            </a:r>
          </a:p>
          <a:p>
            <a:endParaRPr lang="en-US" dirty="0"/>
          </a:p>
          <a:p>
            <a:r>
              <a:rPr lang="en-US" dirty="0"/>
              <a:t>Let’s change the delimiter to the TAB. Click on the little settings button and select 9 (ASCII value of TAB). Click on ‘Close.’</a:t>
            </a:r>
          </a:p>
          <a:p>
            <a:endParaRPr lang="en-US" dirty="0"/>
          </a:p>
        </p:txBody>
      </p:sp>
    </p:spTree>
    <p:extLst>
      <p:ext uri="{BB962C8B-B14F-4D97-AF65-F5344CB8AC3E}">
        <p14:creationId xmlns:p14="http://schemas.microsoft.com/office/powerpoint/2010/main" val="3031223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2ABC-4C2E-4A9B-9FCA-41C9B55CFE8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Upload from </a:t>
            </a:r>
            <a:r>
              <a:rPr lang="en-US" b="1" dirty="0" err="1">
                <a:effectLst>
                  <a:outerShdw blurRad="38100" dist="38100" dir="2700000" algn="tl">
                    <a:srgbClr val="000000">
                      <a:alpha val="43137"/>
                    </a:srgbClr>
                  </a:outerShdw>
                </a:effectLst>
              </a:rPr>
              <a:t>hdfs</a:t>
            </a:r>
            <a:endParaRPr lang="en-US" b="1" dirty="0">
              <a:effectLst>
                <a:outerShdw blurRad="38100" dist="38100" dir="2700000" algn="tl">
                  <a:srgbClr val="000000">
                    <a:alpha val="43137"/>
                  </a:srgbClr>
                </a:outerShdw>
              </a:effectLst>
            </a:endParaRPr>
          </a:p>
        </p:txBody>
      </p:sp>
      <p:pic>
        <p:nvPicPr>
          <p:cNvPr id="4" name="Content Placeholder 3">
            <a:extLst>
              <a:ext uri="{FF2B5EF4-FFF2-40B4-BE49-F238E27FC236}">
                <a16:creationId xmlns:a16="http://schemas.microsoft.com/office/drawing/2014/main" id="{4E223B06-B1EA-41D5-8829-0D4E849749BA}"/>
              </a:ext>
            </a:extLst>
          </p:cNvPr>
          <p:cNvPicPr>
            <a:picLocks noGrp="1" noChangeAspect="1"/>
          </p:cNvPicPr>
          <p:nvPr>
            <p:ph idx="1"/>
          </p:nvPr>
        </p:nvPicPr>
        <p:blipFill>
          <a:blip r:embed="rId2"/>
          <a:stretch>
            <a:fillRect/>
          </a:stretch>
        </p:blipFill>
        <p:spPr>
          <a:xfrm>
            <a:off x="838200" y="1704975"/>
            <a:ext cx="5838825" cy="3448050"/>
          </a:xfrm>
          <a:prstGeom prst="rect">
            <a:avLst/>
          </a:prstGeom>
        </p:spPr>
      </p:pic>
    </p:spTree>
    <p:extLst>
      <p:ext uri="{BB962C8B-B14F-4D97-AF65-F5344CB8AC3E}">
        <p14:creationId xmlns:p14="http://schemas.microsoft.com/office/powerpoint/2010/main" val="1623290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11846BA-1CEF-44F8-A5D8-52048CF4A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174" y="861391"/>
            <a:ext cx="9435548" cy="532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985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47615-B7BB-47C6-ABF1-B249D091CEC1}"/>
              </a:ext>
            </a:extLst>
          </p:cNvPr>
          <p:cNvSpPr>
            <a:spLocks noGrp="1"/>
          </p:cNvSpPr>
          <p:nvPr>
            <p:ph idx="1"/>
          </p:nvPr>
        </p:nvSpPr>
        <p:spPr>
          <a:xfrm>
            <a:off x="838200" y="177593"/>
            <a:ext cx="10515600" cy="4351338"/>
          </a:xfrm>
        </p:spPr>
        <p:txBody>
          <a:bodyPr/>
          <a:lstStyle/>
          <a:p>
            <a:r>
              <a:rPr lang="en-US" b="1" dirty="0"/>
              <a:t>Step 11:</a:t>
            </a:r>
          </a:p>
          <a:p>
            <a:r>
              <a:rPr lang="en-US" dirty="0"/>
              <a:t>Click on </a:t>
            </a:r>
            <a:r>
              <a:rPr lang="en-US" b="1" dirty="0"/>
              <a:t>‘Choose File’</a:t>
            </a:r>
            <a:r>
              <a:rPr lang="en-US" dirty="0"/>
              <a:t> and navigate to the extracted ml-100k on your local drive. Locate the </a:t>
            </a:r>
            <a:r>
              <a:rPr lang="en-US" b="1" dirty="0"/>
              <a:t>‘</a:t>
            </a:r>
            <a:r>
              <a:rPr lang="en-US" b="1" dirty="0" err="1"/>
              <a:t>u.data</a:t>
            </a:r>
            <a:r>
              <a:rPr lang="en-US" b="1" dirty="0"/>
              <a:t>’ </a:t>
            </a:r>
            <a:r>
              <a:rPr lang="en-US" dirty="0"/>
              <a:t>file and open it.</a:t>
            </a:r>
          </a:p>
          <a:p>
            <a:endParaRPr lang="en-US" dirty="0"/>
          </a:p>
        </p:txBody>
      </p:sp>
      <p:pic>
        <p:nvPicPr>
          <p:cNvPr id="4" name="Picture 3">
            <a:extLst>
              <a:ext uri="{FF2B5EF4-FFF2-40B4-BE49-F238E27FC236}">
                <a16:creationId xmlns:a16="http://schemas.microsoft.com/office/drawing/2014/main" id="{8E4CC90A-EC78-4547-ACBA-CF8ACEB30B63}"/>
              </a:ext>
            </a:extLst>
          </p:cNvPr>
          <p:cNvPicPr>
            <a:picLocks noChangeAspect="1"/>
          </p:cNvPicPr>
          <p:nvPr/>
        </p:nvPicPr>
        <p:blipFill>
          <a:blip r:embed="rId2"/>
          <a:stretch>
            <a:fillRect/>
          </a:stretch>
        </p:blipFill>
        <p:spPr>
          <a:xfrm>
            <a:off x="2093843" y="1934817"/>
            <a:ext cx="7841974" cy="3889514"/>
          </a:xfrm>
          <a:prstGeom prst="rect">
            <a:avLst/>
          </a:prstGeom>
        </p:spPr>
      </p:pic>
    </p:spTree>
    <p:extLst>
      <p:ext uri="{BB962C8B-B14F-4D97-AF65-F5344CB8AC3E}">
        <p14:creationId xmlns:p14="http://schemas.microsoft.com/office/powerpoint/2010/main" val="755544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3223A-1B8A-47FC-94F7-A55931FC24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FF64CF-B39C-4A10-96CE-DD8DFF2034EE}"/>
              </a:ext>
            </a:extLst>
          </p:cNvPr>
          <p:cNvSpPr>
            <a:spLocks noGrp="1"/>
          </p:cNvSpPr>
          <p:nvPr>
            <p:ph idx="1"/>
          </p:nvPr>
        </p:nvSpPr>
        <p:spPr/>
        <p:txBody>
          <a:bodyPr/>
          <a:lstStyle/>
          <a:p>
            <a:r>
              <a:rPr lang="en-US" dirty="0"/>
              <a:t>Once your Sandbox Image is ready to use, open it, and it should launch along with your </a:t>
            </a:r>
            <a:r>
              <a:rPr lang="en-US" dirty="0" err="1"/>
              <a:t>Virtualbox</a:t>
            </a:r>
            <a:r>
              <a:rPr lang="en-US" dirty="0"/>
              <a:t>. Click on ‘Import’ and wait for eternity.</a:t>
            </a:r>
          </a:p>
          <a:p>
            <a:endParaRPr lang="en-US" dirty="0"/>
          </a:p>
          <a:p>
            <a:r>
              <a:rPr lang="en-US" dirty="0"/>
              <a:t>After importing the sandbox image, click on Start. Let the CentOS import all layers.</a:t>
            </a:r>
          </a:p>
          <a:p>
            <a:endParaRPr lang="en-US" dirty="0"/>
          </a:p>
        </p:txBody>
      </p:sp>
    </p:spTree>
    <p:extLst>
      <p:ext uri="{BB962C8B-B14F-4D97-AF65-F5344CB8AC3E}">
        <p14:creationId xmlns:p14="http://schemas.microsoft.com/office/powerpoint/2010/main" val="1487585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9E61A-17FF-41FD-952C-7C622A21D297}"/>
              </a:ext>
            </a:extLst>
          </p:cNvPr>
          <p:cNvSpPr>
            <a:spLocks noGrp="1"/>
          </p:cNvSpPr>
          <p:nvPr>
            <p:ph idx="1"/>
          </p:nvPr>
        </p:nvSpPr>
        <p:spPr>
          <a:xfrm>
            <a:off x="119269" y="318052"/>
            <a:ext cx="12181171" cy="7135556"/>
          </a:xfrm>
        </p:spPr>
        <p:txBody>
          <a:bodyPr/>
          <a:lstStyle/>
          <a:p>
            <a:r>
              <a:rPr lang="en-US" b="1" dirty="0"/>
              <a:t>Step 12:</a:t>
            </a:r>
          </a:p>
          <a:p>
            <a:r>
              <a:rPr lang="en-US" dirty="0"/>
              <a:t>Assign a table name. Rename the columns and Upload the Table.</a:t>
            </a:r>
          </a:p>
          <a:p>
            <a:endParaRPr lang="en-US" dirty="0"/>
          </a:p>
        </p:txBody>
      </p:sp>
      <p:pic>
        <p:nvPicPr>
          <p:cNvPr id="7170" name="Picture 2">
            <a:extLst>
              <a:ext uri="{FF2B5EF4-FFF2-40B4-BE49-F238E27FC236}">
                <a16:creationId xmlns:a16="http://schemas.microsoft.com/office/drawing/2014/main" id="{C0F7EC24-F85C-4999-910D-6F03B0860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13" y="1817618"/>
            <a:ext cx="7723569" cy="385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526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7D96A-293B-4D86-879D-7415C24608DC}"/>
              </a:ext>
            </a:extLst>
          </p:cNvPr>
          <p:cNvSpPr>
            <a:spLocks noGrp="1"/>
          </p:cNvSpPr>
          <p:nvPr>
            <p:ph idx="1"/>
          </p:nvPr>
        </p:nvSpPr>
        <p:spPr>
          <a:xfrm>
            <a:off x="838199" y="212034"/>
            <a:ext cx="11862381" cy="9397143"/>
          </a:xfrm>
        </p:spPr>
        <p:txBody>
          <a:bodyPr/>
          <a:lstStyle/>
          <a:p>
            <a:r>
              <a:rPr lang="en-US" b="1" dirty="0"/>
              <a:t>Step 13:</a:t>
            </a:r>
          </a:p>
          <a:p>
            <a:r>
              <a:rPr lang="en-US" dirty="0"/>
              <a:t>Follow the steps 10 to 12 and import the file ‘</a:t>
            </a:r>
            <a:r>
              <a:rPr lang="en-US" dirty="0" err="1"/>
              <a:t>u.item</a:t>
            </a:r>
            <a:r>
              <a:rPr lang="en-US" dirty="0"/>
              <a:t>’ which has ‘PIPE’ delimiter (ASCII 124).</a:t>
            </a:r>
          </a:p>
          <a:p>
            <a:endParaRPr lang="en-US" dirty="0"/>
          </a:p>
        </p:txBody>
      </p:sp>
      <p:pic>
        <p:nvPicPr>
          <p:cNvPr id="8194" name="Picture 2">
            <a:extLst>
              <a:ext uri="{FF2B5EF4-FFF2-40B4-BE49-F238E27FC236}">
                <a16:creationId xmlns:a16="http://schemas.microsoft.com/office/drawing/2014/main" id="{0BDEE4AD-CDC4-49EC-82AC-FA82898EE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49" y="1924049"/>
            <a:ext cx="7521437" cy="474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859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2532-6077-449A-AA47-19B2FA53A5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277B6F-2863-45F8-B149-AC50C3854D42}"/>
              </a:ext>
            </a:extLst>
          </p:cNvPr>
          <p:cNvSpPr>
            <a:spLocks noGrp="1"/>
          </p:cNvSpPr>
          <p:nvPr>
            <p:ph idx="1"/>
          </p:nvPr>
        </p:nvSpPr>
        <p:spPr/>
        <p:txBody>
          <a:bodyPr/>
          <a:lstStyle/>
          <a:p>
            <a:r>
              <a:rPr lang="en-US" dirty="0"/>
              <a:t>You’ve successfully imported data into Hive and now you can go ahead Query this data as you do in an RDBMS.</a:t>
            </a:r>
          </a:p>
          <a:p>
            <a:endParaRPr lang="en-US" dirty="0"/>
          </a:p>
          <a:p>
            <a:r>
              <a:rPr lang="en-US" i="1" dirty="0"/>
              <a:t>you can go to Query Tab and hit the refresh icon. Expand the default database and tables to refer to the column names while querying your data.</a:t>
            </a:r>
            <a:endParaRPr lang="en-US" dirty="0"/>
          </a:p>
        </p:txBody>
      </p:sp>
    </p:spTree>
    <p:extLst>
      <p:ext uri="{BB962C8B-B14F-4D97-AF65-F5344CB8AC3E}">
        <p14:creationId xmlns:p14="http://schemas.microsoft.com/office/powerpoint/2010/main" val="222657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AD96-7769-4788-8ED6-20ACD20AA484}"/>
              </a:ext>
            </a:extLst>
          </p:cNvPr>
          <p:cNvSpPr>
            <a:spLocks noGrp="1"/>
          </p:cNvSpPr>
          <p:nvPr>
            <p:ph type="title"/>
          </p:nvPr>
        </p:nvSpPr>
        <p:spPr/>
        <p:txBody>
          <a:bodyPr>
            <a:normAutofit fontScale="90000"/>
          </a:bodyPr>
          <a:lstStyle/>
          <a:p>
            <a:r>
              <a:rPr lang="en-US" b="1" dirty="0"/>
              <a:t>Which are the top three movies with the highest ratings in our database?</a:t>
            </a:r>
            <a:br>
              <a:rPr lang="en-US" b="1" dirty="0"/>
            </a:br>
            <a:endParaRPr lang="en-US" dirty="0"/>
          </a:p>
        </p:txBody>
      </p:sp>
      <p:pic>
        <p:nvPicPr>
          <p:cNvPr id="9218" name="Picture 2">
            <a:extLst>
              <a:ext uri="{FF2B5EF4-FFF2-40B4-BE49-F238E27FC236}">
                <a16:creationId xmlns:a16="http://schemas.microsoft.com/office/drawing/2014/main" id="{CBEEF220-20BB-4B01-960D-CB90C812A7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3671" y="1351722"/>
            <a:ext cx="9674086" cy="5506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192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F8D1B-CFE1-492C-9A5E-7EBCAA76CB8C}"/>
              </a:ext>
            </a:extLst>
          </p:cNvPr>
          <p:cNvSpPr>
            <a:spLocks noGrp="1"/>
          </p:cNvSpPr>
          <p:nvPr>
            <p:ph type="title"/>
          </p:nvPr>
        </p:nvSpPr>
        <p:spPr/>
        <p:txBody>
          <a:bodyPr/>
          <a:lstStyle/>
          <a:p>
            <a:r>
              <a:rPr lang="en-US" dirty="0" err="1"/>
              <a:t>Wecan</a:t>
            </a:r>
            <a:r>
              <a:rPr lang="en-US" dirty="0"/>
              <a:t> also Visualize the relationship between columns in our queries in Ambari.</a:t>
            </a:r>
          </a:p>
        </p:txBody>
      </p:sp>
      <p:pic>
        <p:nvPicPr>
          <p:cNvPr id="10242" name="Picture 2">
            <a:extLst>
              <a:ext uri="{FF2B5EF4-FFF2-40B4-BE49-F238E27FC236}">
                <a16:creationId xmlns:a16="http://schemas.microsoft.com/office/drawing/2014/main" id="{6BD10633-4E4B-4390-90AE-E2AC7A1774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1825625"/>
            <a:ext cx="1004183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087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1248-6E0A-473E-B4C2-AF0287646877}"/>
              </a:ext>
            </a:extLst>
          </p:cNvPr>
          <p:cNvSpPr>
            <a:spLocks noGrp="1"/>
          </p:cNvSpPr>
          <p:nvPr>
            <p:ph type="title"/>
          </p:nvPr>
        </p:nvSpPr>
        <p:spPr/>
        <p:txBody>
          <a:bodyPr>
            <a:normAutofit fontScale="90000"/>
          </a:bodyPr>
          <a:lstStyle/>
          <a:p>
            <a:r>
              <a:rPr lang="en-US" b="1" dirty="0"/>
              <a:t>High rated movies seem to have a lower </a:t>
            </a:r>
            <a:r>
              <a:rPr lang="en-US" b="1" dirty="0" err="1"/>
              <a:t>movie_id</a:t>
            </a:r>
            <a:r>
              <a:rPr lang="en-US" b="1" dirty="0"/>
              <a:t>.</a:t>
            </a:r>
            <a:br>
              <a:rPr lang="en-US" b="1" dirty="0"/>
            </a:br>
            <a:endParaRPr lang="en-US" dirty="0"/>
          </a:p>
        </p:txBody>
      </p:sp>
      <p:pic>
        <p:nvPicPr>
          <p:cNvPr id="11266" name="Picture 2">
            <a:extLst>
              <a:ext uri="{FF2B5EF4-FFF2-40B4-BE49-F238E27FC236}">
                <a16:creationId xmlns:a16="http://schemas.microsoft.com/office/drawing/2014/main" id="{131C25B4-39CC-4836-BF72-17EF28F6BF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814" y="1027906"/>
            <a:ext cx="10706986" cy="572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823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239F-679F-4F9C-AA56-CDA6239691ED}"/>
              </a:ext>
            </a:extLst>
          </p:cNvPr>
          <p:cNvSpPr>
            <a:spLocks noGrp="1"/>
          </p:cNvSpPr>
          <p:nvPr>
            <p:ph type="title"/>
          </p:nvPr>
        </p:nvSpPr>
        <p:spPr/>
        <p:txBody>
          <a:bodyPr>
            <a:normAutofit fontScale="90000"/>
          </a:bodyPr>
          <a:lstStyle/>
          <a:p>
            <a:r>
              <a:rPr lang="en-US" b="1" dirty="0"/>
              <a:t>We have more records of low rated movies (0 to 50 rating).</a:t>
            </a:r>
            <a:br>
              <a:rPr lang="en-US" b="1" dirty="0"/>
            </a:br>
            <a:endParaRPr lang="en-US" dirty="0"/>
          </a:p>
        </p:txBody>
      </p:sp>
      <p:pic>
        <p:nvPicPr>
          <p:cNvPr id="12290" name="Picture 2">
            <a:extLst>
              <a:ext uri="{FF2B5EF4-FFF2-40B4-BE49-F238E27FC236}">
                <a16:creationId xmlns:a16="http://schemas.microsoft.com/office/drawing/2014/main" id="{65E54898-3809-4B84-AA67-1422B51E07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1555" y="2096532"/>
            <a:ext cx="8888889" cy="3809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305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0D0D-16D8-48AE-815F-8F3FA2AE26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995B50-D7F2-4B58-937B-A5877810694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5B9202C-C81D-4617-B33D-C25078C87CBE}"/>
              </a:ext>
            </a:extLst>
          </p:cNvPr>
          <p:cNvPicPr>
            <a:picLocks noChangeAspect="1"/>
          </p:cNvPicPr>
          <p:nvPr/>
        </p:nvPicPr>
        <p:blipFill>
          <a:blip r:embed="rId2"/>
          <a:stretch>
            <a:fillRect/>
          </a:stretch>
        </p:blipFill>
        <p:spPr>
          <a:xfrm>
            <a:off x="838200" y="1825624"/>
            <a:ext cx="10515600" cy="4486275"/>
          </a:xfrm>
          <a:prstGeom prst="rect">
            <a:avLst/>
          </a:prstGeom>
        </p:spPr>
      </p:pic>
    </p:spTree>
    <p:extLst>
      <p:ext uri="{BB962C8B-B14F-4D97-AF65-F5344CB8AC3E}">
        <p14:creationId xmlns:p14="http://schemas.microsoft.com/office/powerpoint/2010/main" val="2144122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F997-7617-41F6-AE22-5AA4EBB8A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4EA027-5D90-4E9B-969C-7E36BB59449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0325F9D-744B-4591-822B-4DCAF7121DAE}"/>
              </a:ext>
            </a:extLst>
          </p:cNvPr>
          <p:cNvPicPr>
            <a:picLocks noChangeAspect="1"/>
          </p:cNvPicPr>
          <p:nvPr/>
        </p:nvPicPr>
        <p:blipFill>
          <a:blip r:embed="rId2"/>
          <a:stretch>
            <a:fillRect/>
          </a:stretch>
        </p:blipFill>
        <p:spPr>
          <a:xfrm>
            <a:off x="838201" y="365125"/>
            <a:ext cx="10638182" cy="5811838"/>
          </a:xfrm>
          <a:prstGeom prst="rect">
            <a:avLst/>
          </a:prstGeom>
        </p:spPr>
      </p:pic>
    </p:spTree>
    <p:extLst>
      <p:ext uri="{BB962C8B-B14F-4D97-AF65-F5344CB8AC3E}">
        <p14:creationId xmlns:p14="http://schemas.microsoft.com/office/powerpoint/2010/main" val="579673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EAB9-97CD-4D9E-9DFC-E001735194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858D5B-D338-4FA8-B817-48E42C77F83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BE755E3-FF11-4009-ABD9-084D25E52D0B}"/>
              </a:ext>
            </a:extLst>
          </p:cNvPr>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45587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4AB6A-0B2C-4555-B457-6F89D35398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93B0F0-36B6-4C89-9BDE-9C5156B8C393}"/>
              </a:ext>
            </a:extLst>
          </p:cNvPr>
          <p:cNvSpPr>
            <a:spLocks noGrp="1"/>
          </p:cNvSpPr>
          <p:nvPr>
            <p:ph idx="1"/>
          </p:nvPr>
        </p:nvSpPr>
        <p:spPr/>
        <p:txBody>
          <a:bodyPr/>
          <a:lstStyle/>
          <a:p>
            <a:r>
              <a:rPr lang="en-US" dirty="0"/>
              <a:t>To get started, make sure you have installed Oracle </a:t>
            </a:r>
            <a:r>
              <a:rPr lang="en-US" dirty="0" err="1"/>
              <a:t>Virtualbox</a:t>
            </a:r>
            <a:r>
              <a:rPr lang="en-US" dirty="0"/>
              <a:t>.</a:t>
            </a:r>
          </a:p>
          <a:p>
            <a:endParaRPr lang="en-US" dirty="0"/>
          </a:p>
          <a:p>
            <a:r>
              <a:rPr lang="en-US" dirty="0"/>
              <a:t>Download Hortonworks Sandbox Image to run on your </a:t>
            </a:r>
            <a:r>
              <a:rPr lang="en-US" dirty="0" err="1"/>
              <a:t>Virtualbox</a:t>
            </a:r>
            <a:r>
              <a:rPr lang="en-US" dirty="0"/>
              <a:t>. I use the 2.6.5 version. Select Installation Type as ‘</a:t>
            </a:r>
            <a:r>
              <a:rPr lang="en-US" dirty="0" err="1"/>
              <a:t>Virtualbox</a:t>
            </a:r>
            <a:r>
              <a:rPr lang="en-US" dirty="0"/>
              <a:t>.’ It takes a while to download (it is close to 15 GB)</a:t>
            </a:r>
          </a:p>
          <a:p>
            <a:endParaRPr lang="en-US" dirty="0"/>
          </a:p>
        </p:txBody>
      </p:sp>
    </p:spTree>
    <p:extLst>
      <p:ext uri="{BB962C8B-B14F-4D97-AF65-F5344CB8AC3E}">
        <p14:creationId xmlns:p14="http://schemas.microsoft.com/office/powerpoint/2010/main" val="1088005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4CFF-2AE4-4DA6-AB11-B24BE7F43A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79AEE2-38C8-4B7B-A5D9-24BB9F0133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FBBF35C-36AF-4D75-8F7C-6E235312A6D6}"/>
              </a:ext>
            </a:extLst>
          </p:cNvPr>
          <p:cNvPicPr>
            <a:picLocks noChangeAspect="1"/>
          </p:cNvPicPr>
          <p:nvPr/>
        </p:nvPicPr>
        <p:blipFill>
          <a:blip r:embed="rId2"/>
          <a:stretch>
            <a:fillRect/>
          </a:stretch>
        </p:blipFill>
        <p:spPr>
          <a:xfrm>
            <a:off x="838200" y="365125"/>
            <a:ext cx="7462837" cy="5697537"/>
          </a:xfrm>
          <a:prstGeom prst="rect">
            <a:avLst/>
          </a:prstGeom>
        </p:spPr>
      </p:pic>
    </p:spTree>
    <p:extLst>
      <p:ext uri="{BB962C8B-B14F-4D97-AF65-F5344CB8AC3E}">
        <p14:creationId xmlns:p14="http://schemas.microsoft.com/office/powerpoint/2010/main" val="1335667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5549-A106-4734-A959-CAD24ABAD9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D530ED-ADE3-4BE8-A783-DAAB05DC02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345EA2-15EE-4DA3-B512-2F7756F4F957}"/>
              </a:ext>
            </a:extLst>
          </p:cNvPr>
          <p:cNvPicPr>
            <a:picLocks noChangeAspect="1"/>
          </p:cNvPicPr>
          <p:nvPr/>
        </p:nvPicPr>
        <p:blipFill>
          <a:blip r:embed="rId2"/>
          <a:stretch>
            <a:fillRect/>
          </a:stretch>
        </p:blipFill>
        <p:spPr>
          <a:xfrm>
            <a:off x="838200" y="0"/>
            <a:ext cx="10515599" cy="6857999"/>
          </a:xfrm>
          <a:prstGeom prst="rect">
            <a:avLst/>
          </a:prstGeom>
        </p:spPr>
      </p:pic>
    </p:spTree>
    <p:extLst>
      <p:ext uri="{BB962C8B-B14F-4D97-AF65-F5344CB8AC3E}">
        <p14:creationId xmlns:p14="http://schemas.microsoft.com/office/powerpoint/2010/main" val="771713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46C56-945B-43C7-8D93-02356F0601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766F59-361F-4A94-87EC-A07A839A2D2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63B836E-8037-4CDF-828E-A013BE814D3D}"/>
              </a:ext>
            </a:extLst>
          </p:cNvPr>
          <p:cNvPicPr>
            <a:picLocks noChangeAspect="1"/>
          </p:cNvPicPr>
          <p:nvPr/>
        </p:nvPicPr>
        <p:blipFill>
          <a:blip r:embed="rId2"/>
          <a:stretch>
            <a:fillRect/>
          </a:stretch>
        </p:blipFill>
        <p:spPr>
          <a:xfrm>
            <a:off x="838200" y="365125"/>
            <a:ext cx="10515600" cy="5811837"/>
          </a:xfrm>
          <a:prstGeom prst="rect">
            <a:avLst/>
          </a:prstGeom>
        </p:spPr>
      </p:pic>
    </p:spTree>
    <p:extLst>
      <p:ext uri="{BB962C8B-B14F-4D97-AF65-F5344CB8AC3E}">
        <p14:creationId xmlns:p14="http://schemas.microsoft.com/office/powerpoint/2010/main" val="2290458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E2AE126-D4AF-4C2F-AC82-2D210832BCFB}"/>
              </a:ext>
            </a:extLst>
          </p:cNvPr>
          <p:cNvPicPr>
            <a:picLocks noGrp="1" noChangeAspect="1"/>
          </p:cNvPicPr>
          <p:nvPr>
            <p:ph idx="1"/>
          </p:nvPr>
        </p:nvPicPr>
        <p:blipFill>
          <a:blip r:embed="rId2"/>
          <a:stretch>
            <a:fillRect/>
          </a:stretch>
        </p:blipFill>
        <p:spPr>
          <a:xfrm>
            <a:off x="4902062" y="1991519"/>
            <a:ext cx="7105650" cy="4019550"/>
          </a:xfrm>
          <a:prstGeom prst="rect">
            <a:avLst/>
          </a:prstGeom>
        </p:spPr>
      </p:pic>
      <p:pic>
        <p:nvPicPr>
          <p:cNvPr id="5" name="Picture 4">
            <a:extLst>
              <a:ext uri="{FF2B5EF4-FFF2-40B4-BE49-F238E27FC236}">
                <a16:creationId xmlns:a16="http://schemas.microsoft.com/office/drawing/2014/main" id="{BFEA5FD5-99EC-4D42-B12C-36C587CB728B}"/>
              </a:ext>
            </a:extLst>
          </p:cNvPr>
          <p:cNvPicPr>
            <a:picLocks noChangeAspect="1"/>
          </p:cNvPicPr>
          <p:nvPr/>
        </p:nvPicPr>
        <p:blipFill>
          <a:blip r:embed="rId3"/>
          <a:stretch>
            <a:fillRect/>
          </a:stretch>
        </p:blipFill>
        <p:spPr>
          <a:xfrm>
            <a:off x="685179" y="214313"/>
            <a:ext cx="4010025" cy="2952750"/>
          </a:xfrm>
          <a:prstGeom prst="rect">
            <a:avLst/>
          </a:prstGeom>
        </p:spPr>
      </p:pic>
      <p:sp>
        <p:nvSpPr>
          <p:cNvPr id="6" name="Rectangle 5">
            <a:extLst>
              <a:ext uri="{FF2B5EF4-FFF2-40B4-BE49-F238E27FC236}">
                <a16:creationId xmlns:a16="http://schemas.microsoft.com/office/drawing/2014/main" id="{AC74706B-272D-437F-8260-63DCB8C6C294}"/>
              </a:ext>
            </a:extLst>
          </p:cNvPr>
          <p:cNvSpPr/>
          <p:nvPr/>
        </p:nvSpPr>
        <p:spPr>
          <a:xfrm>
            <a:off x="5274365" y="331304"/>
            <a:ext cx="6135757" cy="13914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Check output in </a:t>
            </a:r>
            <a:r>
              <a:rPr lang="en-US" dirty="0" err="1"/>
              <a:t>ambari</a:t>
            </a:r>
            <a:r>
              <a:rPr lang="en-US" dirty="0"/>
              <a:t> folder</a:t>
            </a:r>
          </a:p>
        </p:txBody>
      </p:sp>
    </p:spTree>
    <p:extLst>
      <p:ext uri="{BB962C8B-B14F-4D97-AF65-F5344CB8AC3E}">
        <p14:creationId xmlns:p14="http://schemas.microsoft.com/office/powerpoint/2010/main" val="182084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8EA01-79AA-49C2-81E4-49B41A6BAE3A}"/>
              </a:ext>
            </a:extLst>
          </p:cNvPr>
          <p:cNvSpPr>
            <a:spLocks noGrp="1"/>
          </p:cNvSpPr>
          <p:nvPr>
            <p:ph idx="1"/>
          </p:nvPr>
        </p:nvSpPr>
        <p:spPr/>
        <p:txBody>
          <a:bodyPr>
            <a:normAutofit/>
          </a:bodyPr>
          <a:lstStyle/>
          <a:p>
            <a:pPr marL="0" indent="0" algn="ctr">
              <a:buNone/>
            </a:pPr>
            <a:r>
              <a:rPr lang="en-US" sz="8800" b="1" dirty="0">
                <a:effectLst>
                  <a:outerShdw blurRad="38100" dist="38100" dir="2700000" algn="tl">
                    <a:srgbClr val="000000">
                      <a:alpha val="43137"/>
                    </a:srgbClr>
                  </a:outerShdw>
                </a:effectLst>
              </a:rPr>
              <a:t>HDFS </a:t>
            </a:r>
          </a:p>
        </p:txBody>
      </p:sp>
    </p:spTree>
    <p:extLst>
      <p:ext uri="{BB962C8B-B14F-4D97-AF65-F5344CB8AC3E}">
        <p14:creationId xmlns:p14="http://schemas.microsoft.com/office/powerpoint/2010/main" val="2351601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D642-C369-4222-897B-7A0D21B29707}"/>
              </a:ext>
            </a:extLst>
          </p:cNvPr>
          <p:cNvSpPr>
            <a:spLocks noGrp="1"/>
          </p:cNvSpPr>
          <p:nvPr>
            <p:ph type="title"/>
          </p:nvPr>
        </p:nvSpPr>
        <p:spPr/>
        <p:txBody>
          <a:bodyPr/>
          <a:lstStyle/>
          <a:p>
            <a:r>
              <a:rPr lang="en-US" b="1" u="sng" dirty="0">
                <a:effectLst>
                  <a:outerShdw blurRad="38100" dist="38100" dir="2700000" algn="tl">
                    <a:srgbClr val="000000">
                      <a:alpha val="43137"/>
                    </a:srgbClr>
                  </a:outerShdw>
                </a:effectLst>
              </a:rPr>
              <a:t>Download tool for connect sandbox to local machine</a:t>
            </a:r>
          </a:p>
        </p:txBody>
      </p:sp>
      <p:sp>
        <p:nvSpPr>
          <p:cNvPr id="3" name="Content Placeholder 2">
            <a:extLst>
              <a:ext uri="{FF2B5EF4-FFF2-40B4-BE49-F238E27FC236}">
                <a16:creationId xmlns:a16="http://schemas.microsoft.com/office/drawing/2014/main" id="{9A9F2B69-7168-4F2D-9690-85F1B535A531}"/>
              </a:ext>
            </a:extLst>
          </p:cNvPr>
          <p:cNvSpPr>
            <a:spLocks noGrp="1"/>
          </p:cNvSpPr>
          <p:nvPr>
            <p:ph idx="1"/>
          </p:nvPr>
        </p:nvSpPr>
        <p:spPr/>
        <p:txBody>
          <a:bodyPr/>
          <a:lstStyle/>
          <a:p>
            <a:r>
              <a:rPr lang="en-US" dirty="0"/>
              <a:t>Download putty</a:t>
            </a:r>
          </a:p>
          <a:p>
            <a:endParaRPr lang="en-US" dirty="0"/>
          </a:p>
          <a:p>
            <a:r>
              <a:rPr lang="en-US" dirty="0"/>
              <a:t>Set  hostname   </a:t>
            </a:r>
          </a:p>
          <a:p>
            <a:r>
              <a:rPr lang="en-US" dirty="0" err="1"/>
              <a:t>maria_dev@localhost</a:t>
            </a:r>
            <a:endParaRPr lang="en-US" dirty="0"/>
          </a:p>
          <a:p>
            <a:endParaRPr lang="en-US" dirty="0"/>
          </a:p>
          <a:p>
            <a:r>
              <a:rPr lang="en-US" dirty="0"/>
              <a:t>Port</a:t>
            </a:r>
          </a:p>
          <a:p>
            <a:r>
              <a:rPr lang="en-US" dirty="0"/>
              <a:t>2222</a:t>
            </a:r>
          </a:p>
          <a:p>
            <a:endParaRPr lang="en-US" dirty="0"/>
          </a:p>
          <a:p>
            <a:endParaRPr lang="en-US" dirty="0"/>
          </a:p>
        </p:txBody>
      </p:sp>
      <p:pic>
        <p:nvPicPr>
          <p:cNvPr id="6" name="Picture 5">
            <a:extLst>
              <a:ext uri="{FF2B5EF4-FFF2-40B4-BE49-F238E27FC236}">
                <a16:creationId xmlns:a16="http://schemas.microsoft.com/office/drawing/2014/main" id="{6B1F5CA5-813A-439E-9F6B-642D16B2F8B8}"/>
              </a:ext>
            </a:extLst>
          </p:cNvPr>
          <p:cNvPicPr>
            <a:picLocks noChangeAspect="1"/>
          </p:cNvPicPr>
          <p:nvPr/>
        </p:nvPicPr>
        <p:blipFill>
          <a:blip r:embed="rId2"/>
          <a:stretch>
            <a:fillRect/>
          </a:stretch>
        </p:blipFill>
        <p:spPr>
          <a:xfrm>
            <a:off x="6096000" y="1247775"/>
            <a:ext cx="4638675" cy="4362450"/>
          </a:xfrm>
          <a:prstGeom prst="rect">
            <a:avLst/>
          </a:prstGeom>
        </p:spPr>
      </p:pic>
    </p:spTree>
    <p:extLst>
      <p:ext uri="{BB962C8B-B14F-4D97-AF65-F5344CB8AC3E}">
        <p14:creationId xmlns:p14="http://schemas.microsoft.com/office/powerpoint/2010/main" val="2959687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DBE4-00B8-4BFC-AA36-C4A7D9566281}"/>
              </a:ext>
            </a:extLst>
          </p:cNvPr>
          <p:cNvSpPr>
            <a:spLocks noGrp="1"/>
          </p:cNvSpPr>
          <p:nvPr>
            <p:ph type="title"/>
          </p:nvPr>
        </p:nvSpPr>
        <p:spPr/>
        <p:txBody>
          <a:bodyPr/>
          <a:lstStyle/>
          <a:p>
            <a:r>
              <a:rPr lang="en-US" b="1" u="sng" dirty="0">
                <a:effectLst>
                  <a:outerShdw blurRad="38100" dist="38100" dir="2700000" algn="tl">
                    <a:srgbClr val="000000">
                      <a:alpha val="43137"/>
                    </a:srgbClr>
                  </a:outerShdw>
                </a:effectLst>
              </a:rPr>
              <a:t>HDFS download online csv file</a:t>
            </a:r>
            <a:r>
              <a:rPr lang="en-US" dirty="0"/>
              <a:t>	</a:t>
            </a:r>
          </a:p>
        </p:txBody>
      </p:sp>
      <p:pic>
        <p:nvPicPr>
          <p:cNvPr id="5" name="Content Placeholder 4">
            <a:extLst>
              <a:ext uri="{FF2B5EF4-FFF2-40B4-BE49-F238E27FC236}">
                <a16:creationId xmlns:a16="http://schemas.microsoft.com/office/drawing/2014/main" id="{25B7EC4A-46BE-4051-90C4-D08F214C6F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392" y="1457741"/>
            <a:ext cx="11823216" cy="4483134"/>
          </a:xfrm>
        </p:spPr>
      </p:pic>
    </p:spTree>
    <p:extLst>
      <p:ext uri="{BB962C8B-B14F-4D97-AF65-F5344CB8AC3E}">
        <p14:creationId xmlns:p14="http://schemas.microsoft.com/office/powerpoint/2010/main" val="2710253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6950-D707-4306-8C52-5B4499BC6F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4CEA37-3C6F-45BD-A29F-52F865819823}"/>
              </a:ext>
            </a:extLst>
          </p:cNvPr>
          <p:cNvSpPr>
            <a:spLocks noGrp="1"/>
          </p:cNvSpPr>
          <p:nvPr>
            <p:ph idx="1"/>
          </p:nvPr>
        </p:nvSpPr>
        <p:spPr/>
        <p:txBody>
          <a:bodyPr/>
          <a:lstStyle/>
          <a:p>
            <a:r>
              <a:rPr lang="en-US" dirty="0" err="1"/>
              <a:t>hdfs</a:t>
            </a:r>
            <a:r>
              <a:rPr lang="en-US" dirty="0"/>
              <a:t> </a:t>
            </a:r>
            <a:r>
              <a:rPr lang="en-US" dirty="0" err="1"/>
              <a:t>dfs</a:t>
            </a:r>
            <a:r>
              <a:rPr lang="en-US" dirty="0"/>
              <a:t> -ls /                 find all folder in </a:t>
            </a:r>
            <a:r>
              <a:rPr lang="en-US" dirty="0" err="1"/>
              <a:t>hdfs</a:t>
            </a:r>
            <a:endParaRPr lang="en-US" dirty="0"/>
          </a:p>
          <a:p>
            <a:r>
              <a:rPr lang="pt-BR" dirty="0"/>
              <a:t>hdfs dfs -rm -r /output        remove output folder</a:t>
            </a:r>
          </a:p>
          <a:p>
            <a:endParaRPr lang="pt-BR" dirty="0"/>
          </a:p>
          <a:p>
            <a:r>
              <a:rPr lang="pt-BR" dirty="0"/>
              <a:t>rm /home/maria_dev/ratings.data</a:t>
            </a:r>
          </a:p>
          <a:p>
            <a:r>
              <a:rPr lang="pt-BR" dirty="0"/>
              <a:t> remove file from putty</a:t>
            </a:r>
          </a:p>
          <a:p>
            <a:r>
              <a:rPr lang="pt-BR" dirty="0"/>
              <a:t>rm -r /home/maria_dev/</a:t>
            </a:r>
          </a:p>
          <a:p>
            <a:endParaRPr lang="pt-BR" dirty="0"/>
          </a:p>
          <a:p>
            <a:r>
              <a:rPr lang="pt-BR" dirty="0"/>
              <a:t>Remove all folder from putty</a:t>
            </a:r>
          </a:p>
          <a:p>
            <a:endParaRPr lang="en-US" dirty="0"/>
          </a:p>
          <a:p>
            <a:endParaRPr lang="en-US" dirty="0"/>
          </a:p>
        </p:txBody>
      </p:sp>
    </p:spTree>
    <p:extLst>
      <p:ext uri="{BB962C8B-B14F-4D97-AF65-F5344CB8AC3E}">
        <p14:creationId xmlns:p14="http://schemas.microsoft.com/office/powerpoint/2010/main" val="3660306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0867-65F5-4259-8FAE-E4A9911016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FE903B-D2D6-4004-B047-EA228E0ED6F5}"/>
              </a:ext>
            </a:extLst>
          </p:cNvPr>
          <p:cNvSpPr>
            <a:spLocks noGrp="1"/>
          </p:cNvSpPr>
          <p:nvPr>
            <p:ph idx="1"/>
          </p:nvPr>
        </p:nvSpPr>
        <p:spPr/>
        <p:txBody>
          <a:bodyPr>
            <a:normAutofit fontScale="47500" lnSpcReduction="20000"/>
          </a:bodyPr>
          <a:lstStyle/>
          <a:p>
            <a:r>
              <a:rPr lang="en-US" dirty="0" err="1"/>
              <a:t>Wget</a:t>
            </a:r>
            <a:r>
              <a:rPr lang="en-US" dirty="0"/>
              <a:t> </a:t>
            </a:r>
            <a:r>
              <a:rPr lang="en-US" dirty="0">
                <a:hlinkClick r:id="rId2"/>
              </a:rPr>
              <a:t>https://github.com/datasciencedojo/datasets/blob/master/titanic.csv</a:t>
            </a:r>
            <a:endParaRPr lang="en-US" dirty="0"/>
          </a:p>
          <a:p>
            <a:endParaRPr lang="en-US" dirty="0"/>
          </a:p>
          <a:p>
            <a:endParaRPr lang="en-US" dirty="0"/>
          </a:p>
          <a:p>
            <a:r>
              <a:rPr lang="en-US" b="1" dirty="0" err="1">
                <a:effectLst>
                  <a:outerShdw blurRad="38100" dist="38100" dir="2700000" algn="tl">
                    <a:srgbClr val="000000">
                      <a:alpha val="43137"/>
                    </a:srgbClr>
                  </a:outerShdw>
                </a:effectLst>
              </a:rPr>
              <a:t>Dwonload</a:t>
            </a:r>
            <a:r>
              <a:rPr lang="en-US" b="1" dirty="0">
                <a:effectLst>
                  <a:outerShdw blurRad="38100" dist="38100" dir="2700000" algn="tl">
                    <a:srgbClr val="000000">
                      <a:alpha val="43137"/>
                    </a:srgbClr>
                  </a:outerShdw>
                </a:effectLst>
              </a:rPr>
              <a:t> from drive </a:t>
            </a:r>
          </a:p>
          <a:p>
            <a:endParaRPr lang="en-US" dirty="0"/>
          </a:p>
          <a:p>
            <a:r>
              <a:rPr lang="en-US" dirty="0" err="1">
                <a:solidFill>
                  <a:srgbClr val="FF0000"/>
                </a:solidFill>
              </a:rPr>
              <a:t>wget</a:t>
            </a:r>
            <a:r>
              <a:rPr lang="en-US" dirty="0">
                <a:solidFill>
                  <a:srgbClr val="FF0000"/>
                </a:solidFill>
              </a:rPr>
              <a:t> --no-check-certificate 'https://drive.google.com/</a:t>
            </a:r>
            <a:r>
              <a:rPr lang="en-US" dirty="0" err="1">
                <a:solidFill>
                  <a:srgbClr val="FF0000"/>
                </a:solidFill>
              </a:rPr>
              <a:t>uc?export</a:t>
            </a:r>
            <a:r>
              <a:rPr lang="en-US" dirty="0">
                <a:solidFill>
                  <a:srgbClr val="FF0000"/>
                </a:solidFill>
              </a:rPr>
              <a:t>=</a:t>
            </a:r>
            <a:r>
              <a:rPr lang="en-US" dirty="0" err="1">
                <a:solidFill>
                  <a:srgbClr val="FF0000"/>
                </a:solidFill>
              </a:rPr>
              <a:t>download&amp;id</a:t>
            </a:r>
            <a:r>
              <a:rPr lang="en-US" dirty="0">
                <a:solidFill>
                  <a:srgbClr val="FF0000"/>
                </a:solidFill>
              </a:rPr>
              <a:t>=1B26Ulj29eXedsNI3XObxz35D_NRGIHV5' -O most.py</a:t>
            </a:r>
          </a:p>
          <a:p>
            <a:r>
              <a:rPr lang="en-US" dirty="0" err="1">
                <a:solidFill>
                  <a:srgbClr val="FF0000"/>
                </a:solidFill>
              </a:rPr>
              <a:t>wget</a:t>
            </a:r>
            <a:r>
              <a:rPr lang="en-US" dirty="0">
                <a:solidFill>
                  <a:srgbClr val="FF0000"/>
                </a:solidFill>
              </a:rPr>
              <a:t> --no-check-certificate 'https://drive.google.com/</a:t>
            </a:r>
            <a:r>
              <a:rPr lang="en-US" dirty="0" err="1">
                <a:solidFill>
                  <a:srgbClr val="FF0000"/>
                </a:solidFill>
              </a:rPr>
              <a:t>uc?export</a:t>
            </a:r>
            <a:r>
              <a:rPr lang="en-US" dirty="0">
                <a:solidFill>
                  <a:srgbClr val="FF0000"/>
                </a:solidFill>
              </a:rPr>
              <a:t>=</a:t>
            </a:r>
            <a:r>
              <a:rPr lang="en-US" dirty="0" err="1">
                <a:solidFill>
                  <a:srgbClr val="FF0000"/>
                </a:solidFill>
              </a:rPr>
              <a:t>download&amp;id</a:t>
            </a:r>
            <a:r>
              <a:rPr lang="en-US" dirty="0">
                <a:solidFill>
                  <a:srgbClr val="FF0000"/>
                </a:solidFill>
              </a:rPr>
              <a:t>=1B26Ulj29eXedsNI3XObxz35D_NRGIHV5' -O data.txt</a:t>
            </a:r>
          </a:p>
          <a:p>
            <a:endParaRPr lang="en-US" dirty="0"/>
          </a:p>
          <a:p>
            <a:endParaRPr lang="en-US" dirty="0"/>
          </a:p>
          <a:p>
            <a:r>
              <a:rPr lang="en-US" dirty="0">
                <a:effectLst>
                  <a:outerShdw blurRad="38100" dist="38100" dir="2700000" algn="tl">
                    <a:srgbClr val="000000">
                      <a:alpha val="43137"/>
                    </a:srgbClr>
                  </a:outerShdw>
                </a:effectLst>
              </a:rPr>
              <a:t>Ls</a:t>
            </a:r>
            <a:r>
              <a:rPr lang="en-US" dirty="0"/>
              <a:t>  use for single node file list</a:t>
            </a:r>
          </a:p>
          <a:p>
            <a:r>
              <a:rPr lang="en-US" dirty="0">
                <a:effectLst>
                  <a:outerShdw blurRad="38100" dist="38100" dir="2700000" algn="tl">
                    <a:srgbClr val="000000">
                      <a:alpha val="43137"/>
                    </a:srgbClr>
                  </a:outerShdw>
                </a:effectLst>
              </a:rPr>
              <a:t>Hadoop fs –ls </a:t>
            </a:r>
            <a:r>
              <a:rPr lang="en-US" dirty="0"/>
              <a:t>for </a:t>
            </a:r>
            <a:r>
              <a:rPr lang="en-US" dirty="0" err="1"/>
              <a:t>hdfs</a:t>
            </a:r>
            <a:r>
              <a:rPr lang="en-US" dirty="0"/>
              <a:t> file list </a:t>
            </a:r>
            <a:r>
              <a:rPr lang="en-US" dirty="0" err="1"/>
              <a:t>ambari</a:t>
            </a:r>
            <a:r>
              <a:rPr lang="en-US" dirty="0"/>
              <a:t> </a:t>
            </a:r>
          </a:p>
          <a:p>
            <a:endParaRPr lang="en-US" dirty="0"/>
          </a:p>
          <a:p>
            <a:r>
              <a:rPr lang="en-US" dirty="0" err="1"/>
              <a:t>hadoop</a:t>
            </a:r>
            <a:r>
              <a:rPr lang="en-US" dirty="0"/>
              <a:t> fs -</a:t>
            </a:r>
            <a:r>
              <a:rPr lang="en-US" dirty="0" err="1"/>
              <a:t>mkdir</a:t>
            </a:r>
            <a:r>
              <a:rPr lang="en-US" dirty="0"/>
              <a:t> </a:t>
            </a:r>
            <a:r>
              <a:rPr lang="en-US" dirty="0" err="1"/>
              <a:t>mydrive</a:t>
            </a:r>
            <a:r>
              <a:rPr lang="en-US" dirty="0"/>
              <a:t>    create drive in </a:t>
            </a:r>
            <a:r>
              <a:rPr lang="en-US" dirty="0" err="1"/>
              <a:t>hdfs</a:t>
            </a:r>
            <a:r>
              <a:rPr lang="en-US" dirty="0"/>
              <a:t> </a:t>
            </a:r>
            <a:r>
              <a:rPr lang="en-US" dirty="0" err="1"/>
              <a:t>ambari</a:t>
            </a:r>
            <a:endParaRPr lang="en-US" dirty="0"/>
          </a:p>
          <a:p>
            <a:r>
              <a:rPr lang="en-US" b="1" dirty="0"/>
              <a:t>Move file from local to </a:t>
            </a:r>
            <a:r>
              <a:rPr lang="en-US" b="1" dirty="0" err="1"/>
              <a:t>ambari</a:t>
            </a:r>
            <a:r>
              <a:rPr lang="en-US" b="1" dirty="0"/>
              <a:t> </a:t>
            </a:r>
          </a:p>
          <a:p>
            <a:r>
              <a:rPr lang="en-US" dirty="0"/>
              <a:t> </a:t>
            </a:r>
            <a:r>
              <a:rPr lang="en-US" dirty="0" err="1"/>
              <a:t>hadoop</a:t>
            </a:r>
            <a:r>
              <a:rPr lang="en-US" dirty="0"/>
              <a:t> fs -</a:t>
            </a:r>
            <a:r>
              <a:rPr lang="en-US" dirty="0" err="1"/>
              <a:t>copyFromLocal</a:t>
            </a:r>
            <a:r>
              <a:rPr lang="en-US" dirty="0"/>
              <a:t> most.py mydrive/most.py</a:t>
            </a:r>
          </a:p>
          <a:p>
            <a:endParaRPr lang="en-US" dirty="0"/>
          </a:p>
          <a:p>
            <a:endParaRPr lang="en-US" dirty="0"/>
          </a:p>
        </p:txBody>
      </p:sp>
    </p:spTree>
    <p:extLst>
      <p:ext uri="{BB962C8B-B14F-4D97-AF65-F5344CB8AC3E}">
        <p14:creationId xmlns:p14="http://schemas.microsoft.com/office/powerpoint/2010/main" val="1743810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EC8-EC82-4F33-805C-1EE59F4470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7A1CB0E-B835-48EF-AD50-73E969818F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6"/>
            <a:ext cx="10770704" cy="5717622"/>
          </a:xfrm>
        </p:spPr>
      </p:pic>
    </p:spTree>
    <p:extLst>
      <p:ext uri="{BB962C8B-B14F-4D97-AF65-F5344CB8AC3E}">
        <p14:creationId xmlns:p14="http://schemas.microsoft.com/office/powerpoint/2010/main" val="1000339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E824-356D-49AF-99DC-8EE6275353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D8EA3A-CBAE-4257-9EA9-B9DEA8E58D56}"/>
              </a:ext>
            </a:extLst>
          </p:cNvPr>
          <p:cNvSpPr>
            <a:spLocks noGrp="1"/>
          </p:cNvSpPr>
          <p:nvPr>
            <p:ph idx="1"/>
          </p:nvPr>
        </p:nvSpPr>
        <p:spPr/>
        <p:txBody>
          <a:bodyPr/>
          <a:lstStyle/>
          <a:p>
            <a:r>
              <a:rPr lang="en-US" dirty="0" err="1"/>
              <a:t>Yayyy</a:t>
            </a:r>
            <a:r>
              <a:rPr lang="en-US" dirty="0"/>
              <a:t>! You can now start exploring Hadoop Ecosystem. Now, let’s load data into HDFS.</a:t>
            </a:r>
          </a:p>
          <a:p>
            <a:endParaRPr lang="en-US" dirty="0"/>
          </a:p>
          <a:p>
            <a:r>
              <a:rPr lang="en-US" dirty="0"/>
              <a:t>To use the Ambari GUI, go to ‘</a:t>
            </a:r>
            <a:r>
              <a:rPr lang="en-US" u="sng" dirty="0">
                <a:hlinkClick r:id="rId2"/>
              </a:rPr>
              <a:t>localhost:1080</a:t>
            </a:r>
            <a:r>
              <a:rPr lang="en-US" dirty="0"/>
              <a:t>’ and launch the dashboard.</a:t>
            </a:r>
          </a:p>
          <a:p>
            <a:endParaRPr lang="en-US" dirty="0"/>
          </a:p>
        </p:txBody>
      </p:sp>
    </p:spTree>
    <p:extLst>
      <p:ext uri="{BB962C8B-B14F-4D97-AF65-F5344CB8AC3E}">
        <p14:creationId xmlns:p14="http://schemas.microsoft.com/office/powerpoint/2010/main" val="3931865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CF067-0026-40D2-93B6-81B12E65F7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4B310F6-831A-4346-B21A-A933D7035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10515600" cy="5426075"/>
          </a:xfrm>
        </p:spPr>
      </p:pic>
    </p:spTree>
    <p:extLst>
      <p:ext uri="{BB962C8B-B14F-4D97-AF65-F5344CB8AC3E}">
        <p14:creationId xmlns:p14="http://schemas.microsoft.com/office/powerpoint/2010/main" val="710014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A885B-28E0-4CCF-AAF7-2F304B3FBE4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3C6CB3E-BC17-4A9F-A7EC-C7979DC6EE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861" y="265044"/>
            <a:ext cx="10677939" cy="5053392"/>
          </a:xfrm>
        </p:spPr>
      </p:pic>
    </p:spTree>
    <p:extLst>
      <p:ext uri="{BB962C8B-B14F-4D97-AF65-F5344CB8AC3E}">
        <p14:creationId xmlns:p14="http://schemas.microsoft.com/office/powerpoint/2010/main" val="2518420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FE15-5D0E-462F-9D27-04DFCB345EA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D6451F9-638A-441B-8884-4B199B70C3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10515599" cy="5916405"/>
          </a:xfrm>
        </p:spPr>
      </p:pic>
    </p:spTree>
    <p:extLst>
      <p:ext uri="{BB962C8B-B14F-4D97-AF65-F5344CB8AC3E}">
        <p14:creationId xmlns:p14="http://schemas.microsoft.com/office/powerpoint/2010/main" val="4266272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EEDA2D-F54C-4E24-9531-54F634B1FC22}"/>
              </a:ext>
            </a:extLst>
          </p:cNvPr>
          <p:cNvSpPr>
            <a:spLocks noGrp="1"/>
          </p:cNvSpPr>
          <p:nvPr>
            <p:ph idx="1"/>
          </p:nvPr>
        </p:nvSpPr>
        <p:spPr>
          <a:xfrm>
            <a:off x="838200" y="225287"/>
            <a:ext cx="10515600" cy="5951676"/>
          </a:xfrm>
        </p:spPr>
        <p:txBody>
          <a:bodyPr>
            <a:normAutofit fontScale="77500" lnSpcReduction="20000"/>
          </a:bodyPr>
          <a:lstStyle/>
          <a:p>
            <a:r>
              <a:rPr lang="en-US" dirty="0" err="1"/>
              <a:t>wget</a:t>
            </a:r>
            <a:r>
              <a:rPr lang="en-US" dirty="0"/>
              <a:t> https://raw.githubusercontent.com/datasciencedojo/datasets/master/titanic.csv</a:t>
            </a:r>
          </a:p>
          <a:p>
            <a:endParaRPr lang="en-US" dirty="0"/>
          </a:p>
          <a:p>
            <a:endParaRPr lang="en-US" dirty="0"/>
          </a:p>
          <a:p>
            <a:r>
              <a:rPr lang="en-US" dirty="0"/>
              <a:t>ls -l titanic.csv</a:t>
            </a:r>
          </a:p>
          <a:p>
            <a:endParaRPr lang="en-US" dirty="0"/>
          </a:p>
          <a:p>
            <a:r>
              <a:rPr lang="en-US" dirty="0" err="1"/>
              <a:t>hdfs</a:t>
            </a:r>
            <a:r>
              <a:rPr lang="en-US" dirty="0"/>
              <a:t> </a:t>
            </a:r>
            <a:r>
              <a:rPr lang="en-US" dirty="0" err="1"/>
              <a:t>dfs</a:t>
            </a:r>
            <a:r>
              <a:rPr lang="en-US" dirty="0"/>
              <a:t> -</a:t>
            </a:r>
            <a:r>
              <a:rPr lang="en-US" dirty="0" err="1"/>
              <a:t>mkdir</a:t>
            </a:r>
            <a:r>
              <a:rPr lang="en-US" dirty="0"/>
              <a:t> -p /user/</a:t>
            </a:r>
            <a:r>
              <a:rPr lang="en-US" dirty="0" err="1"/>
              <a:t>maria_dev</a:t>
            </a:r>
            <a:r>
              <a:rPr lang="en-US" dirty="0"/>
              <a:t>/datasets</a:t>
            </a:r>
          </a:p>
          <a:p>
            <a:endParaRPr lang="en-US" dirty="0"/>
          </a:p>
          <a:p>
            <a:r>
              <a:rPr lang="en-US" dirty="0" err="1"/>
              <a:t>hdfs</a:t>
            </a:r>
            <a:r>
              <a:rPr lang="en-US" dirty="0"/>
              <a:t> </a:t>
            </a:r>
            <a:r>
              <a:rPr lang="en-US" dirty="0" err="1"/>
              <a:t>dfs</a:t>
            </a:r>
            <a:r>
              <a:rPr lang="en-US" dirty="0"/>
              <a:t> -ls /user/</a:t>
            </a:r>
            <a:r>
              <a:rPr lang="en-US" dirty="0" err="1"/>
              <a:t>maria_dev</a:t>
            </a:r>
            <a:r>
              <a:rPr lang="en-US" dirty="0"/>
              <a:t>/</a:t>
            </a:r>
          </a:p>
          <a:p>
            <a:endParaRPr lang="en-US" dirty="0"/>
          </a:p>
          <a:p>
            <a:endParaRPr lang="en-US" dirty="0"/>
          </a:p>
          <a:p>
            <a:r>
              <a:rPr lang="en-US" dirty="0" err="1"/>
              <a:t>hdfs</a:t>
            </a:r>
            <a:r>
              <a:rPr lang="en-US" dirty="0"/>
              <a:t> </a:t>
            </a:r>
            <a:r>
              <a:rPr lang="en-US" dirty="0" err="1"/>
              <a:t>dfs</a:t>
            </a:r>
            <a:r>
              <a:rPr lang="en-US" dirty="0"/>
              <a:t> -put titanic.csv /user/</a:t>
            </a:r>
            <a:r>
              <a:rPr lang="en-US" dirty="0" err="1"/>
              <a:t>maria_dev</a:t>
            </a:r>
            <a:r>
              <a:rPr lang="en-US" dirty="0"/>
              <a:t>/datasets/</a:t>
            </a:r>
          </a:p>
          <a:p>
            <a:endParaRPr lang="en-US" dirty="0"/>
          </a:p>
          <a:p>
            <a:r>
              <a:rPr lang="en-US" dirty="0" err="1"/>
              <a:t>hdfs</a:t>
            </a:r>
            <a:r>
              <a:rPr lang="en-US" dirty="0"/>
              <a:t> </a:t>
            </a:r>
            <a:r>
              <a:rPr lang="en-US" dirty="0" err="1"/>
              <a:t>dfs</a:t>
            </a:r>
            <a:r>
              <a:rPr lang="en-US" dirty="0"/>
              <a:t> -ls /user/</a:t>
            </a:r>
            <a:r>
              <a:rPr lang="en-US" dirty="0" err="1"/>
              <a:t>maria_dev</a:t>
            </a:r>
            <a:r>
              <a:rPr lang="en-US" dirty="0"/>
              <a:t>/datasets/</a:t>
            </a:r>
          </a:p>
          <a:p>
            <a:endParaRPr lang="en-US" dirty="0"/>
          </a:p>
          <a:p>
            <a:endParaRPr lang="en-US" dirty="0"/>
          </a:p>
          <a:p>
            <a:r>
              <a:rPr lang="en-US" dirty="0" err="1"/>
              <a:t>hdfs</a:t>
            </a:r>
            <a:r>
              <a:rPr lang="en-US" dirty="0"/>
              <a:t> </a:t>
            </a:r>
            <a:r>
              <a:rPr lang="en-US" dirty="0" err="1"/>
              <a:t>dfs</a:t>
            </a:r>
            <a:r>
              <a:rPr lang="en-US" dirty="0"/>
              <a:t> -cat /user/</a:t>
            </a:r>
            <a:r>
              <a:rPr lang="en-US" dirty="0" err="1"/>
              <a:t>maria_dev</a:t>
            </a:r>
            <a:r>
              <a:rPr lang="en-US" dirty="0"/>
              <a:t>/datasets/titanic.csv | head -n 10</a:t>
            </a:r>
          </a:p>
        </p:txBody>
      </p:sp>
    </p:spTree>
    <p:extLst>
      <p:ext uri="{BB962C8B-B14F-4D97-AF65-F5344CB8AC3E}">
        <p14:creationId xmlns:p14="http://schemas.microsoft.com/office/powerpoint/2010/main" val="1387459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0B6D-2F6D-4849-B96E-29612DDF3FC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What is MapReduce?</a:t>
            </a:r>
            <a:br>
              <a:rPr lang="en-US" b="1" dirty="0"/>
            </a:br>
            <a:endParaRPr lang="en-US" dirty="0"/>
          </a:p>
        </p:txBody>
      </p:sp>
      <p:sp>
        <p:nvSpPr>
          <p:cNvPr id="3" name="Content Placeholder 2">
            <a:extLst>
              <a:ext uri="{FF2B5EF4-FFF2-40B4-BE49-F238E27FC236}">
                <a16:creationId xmlns:a16="http://schemas.microsoft.com/office/drawing/2014/main" id="{3F6C8F0A-E417-4ECA-8426-DF1C71FAF967}"/>
              </a:ext>
            </a:extLst>
          </p:cNvPr>
          <p:cNvSpPr>
            <a:spLocks noGrp="1"/>
          </p:cNvSpPr>
          <p:nvPr>
            <p:ph idx="1"/>
          </p:nvPr>
        </p:nvSpPr>
        <p:spPr/>
        <p:txBody>
          <a:bodyPr/>
          <a:lstStyle/>
          <a:p>
            <a:r>
              <a:rPr lang="en-US" dirty="0"/>
              <a:t>MapReduce is a distributed execution framework that processes large-scale data by dividing it into smaller chunks for parallel processing tasks.</a:t>
            </a:r>
          </a:p>
          <a:p>
            <a:r>
              <a:rPr lang="en-US" dirty="0"/>
              <a:t>It’s a big data processing model that allows simplified data processing on large clusters. </a:t>
            </a:r>
          </a:p>
          <a:p>
            <a:r>
              <a:rPr lang="en-US" dirty="0"/>
              <a:t>The MapReduce System uses the ‘map’ step to filter and sort the data, followed by the ‘reduce’ step to perform summary operations.</a:t>
            </a:r>
          </a:p>
        </p:txBody>
      </p:sp>
    </p:spTree>
    <p:extLst>
      <p:ext uri="{BB962C8B-B14F-4D97-AF65-F5344CB8AC3E}">
        <p14:creationId xmlns:p14="http://schemas.microsoft.com/office/powerpoint/2010/main" val="6883509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39474-614C-411D-916F-A52DB8E229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F6596E-E73F-4CB0-AC26-53B94C21B1AD}"/>
              </a:ext>
            </a:extLst>
          </p:cNvPr>
          <p:cNvSpPr>
            <a:spLocks noGrp="1"/>
          </p:cNvSpPr>
          <p:nvPr>
            <p:ph idx="1"/>
          </p:nvPr>
        </p:nvSpPr>
        <p:spPr/>
        <p:txBody>
          <a:bodyPr/>
          <a:lstStyle/>
          <a:p>
            <a:r>
              <a:rPr lang="en-US" b="1" dirty="0"/>
              <a:t>Fun Fact:</a:t>
            </a:r>
            <a:r>
              <a:rPr lang="en-US" dirty="0"/>
              <a:t> The MapReduce System was originally developed by Google and is a core component of Hadoop, an open-source framework for distributed storage and processing of large data sets.</a:t>
            </a:r>
          </a:p>
        </p:txBody>
      </p:sp>
      <p:pic>
        <p:nvPicPr>
          <p:cNvPr id="2050" name="Picture 2" descr="mapreduce_steps.">
            <a:extLst>
              <a:ext uri="{FF2B5EF4-FFF2-40B4-BE49-F238E27FC236}">
                <a16:creationId xmlns:a16="http://schemas.microsoft.com/office/drawing/2014/main" id="{54DA86C7-CB7C-4F76-AE58-FEEF4FD37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65" y="3429000"/>
            <a:ext cx="9713844" cy="274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360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A9C89-E25F-4C6E-B31B-DDB5A9F226C5}"/>
              </a:ext>
            </a:extLst>
          </p:cNvPr>
          <p:cNvSpPr>
            <a:spLocks noGrp="1"/>
          </p:cNvSpPr>
          <p:nvPr>
            <p:ph type="title"/>
          </p:nvPr>
        </p:nvSpPr>
        <p:spPr/>
        <p:txBody>
          <a:bodyPr/>
          <a:lstStyle/>
          <a:p>
            <a:r>
              <a:rPr lang="en-US" dirty="0"/>
              <a:t>Word count Example</a:t>
            </a:r>
          </a:p>
        </p:txBody>
      </p:sp>
      <p:pic>
        <p:nvPicPr>
          <p:cNvPr id="3074" name="Picture 2">
            <a:extLst>
              <a:ext uri="{FF2B5EF4-FFF2-40B4-BE49-F238E27FC236}">
                <a16:creationId xmlns:a16="http://schemas.microsoft.com/office/drawing/2014/main" id="{6342CB1A-6BF3-40B6-90C0-985BE2D3B6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635" y="1893357"/>
            <a:ext cx="10158730" cy="421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492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6D58-744D-41B8-8136-E2EB30BD2A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0B3179-2064-469F-89B2-20CDA6DC2148}"/>
              </a:ext>
            </a:extLst>
          </p:cNvPr>
          <p:cNvSpPr>
            <a:spLocks noGrp="1"/>
          </p:cNvSpPr>
          <p:nvPr>
            <p:ph idx="1"/>
          </p:nvPr>
        </p:nvSpPr>
        <p:spPr/>
        <p:txBody>
          <a:bodyPr/>
          <a:lstStyle/>
          <a:p>
            <a:r>
              <a:rPr lang="en-US" dirty="0"/>
              <a:t>The components of Hadoop include:</a:t>
            </a:r>
          </a:p>
          <a:p>
            <a:r>
              <a:rPr lang="en-US" dirty="0"/>
              <a:t>The Hadoop Distributed File System (</a:t>
            </a:r>
            <a:r>
              <a:rPr lang="en-US" b="1" dirty="0"/>
              <a:t>HDFS</a:t>
            </a:r>
            <a:r>
              <a:rPr lang="en-US" dirty="0"/>
              <a:t>) for storing data across clusters.</a:t>
            </a:r>
          </a:p>
          <a:p>
            <a:r>
              <a:rPr lang="en-US" b="1" dirty="0"/>
              <a:t>YARN</a:t>
            </a:r>
            <a:r>
              <a:rPr lang="en-US" dirty="0"/>
              <a:t> for managing resources and job scheduling.</a:t>
            </a:r>
          </a:p>
          <a:p>
            <a:r>
              <a:rPr lang="en-US" b="1" dirty="0"/>
              <a:t>MapReduce</a:t>
            </a:r>
            <a:r>
              <a:rPr lang="en-US" dirty="0"/>
              <a:t> for distributed programming.</a:t>
            </a:r>
          </a:p>
          <a:p>
            <a:r>
              <a:rPr lang="en-US" dirty="0"/>
              <a:t>In MapReduce, the mapping step applies the transformation logic to data, followed by the reduce phase for aggregating data. Worker nodes, responsible for executing tasks and communicating with the master node, play a crucial role in the Hadoop system.</a:t>
            </a:r>
          </a:p>
        </p:txBody>
      </p:sp>
    </p:spTree>
    <p:extLst>
      <p:ext uri="{BB962C8B-B14F-4D97-AF65-F5344CB8AC3E}">
        <p14:creationId xmlns:p14="http://schemas.microsoft.com/office/powerpoint/2010/main" val="2051019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580A-B952-413E-A35F-B45740DAF3A1}"/>
              </a:ext>
            </a:extLst>
          </p:cNvPr>
          <p:cNvSpPr>
            <a:spLocks noGrp="1"/>
          </p:cNvSpPr>
          <p:nvPr>
            <p:ph idx="1"/>
          </p:nvPr>
        </p:nvSpPr>
        <p:spPr>
          <a:xfrm>
            <a:off x="838200" y="371061"/>
            <a:ext cx="10515600" cy="5805902"/>
          </a:xfrm>
        </p:spPr>
        <p:txBody>
          <a:bodyPr>
            <a:normAutofit/>
          </a:bodyPr>
          <a:lstStyle/>
          <a:p>
            <a:r>
              <a:rPr lang="en-US" b="1" u="sng" dirty="0">
                <a:effectLst>
                  <a:outerShdw blurRad="38100" dist="38100" dir="2700000" algn="tl">
                    <a:srgbClr val="000000">
                      <a:alpha val="43137"/>
                    </a:srgbClr>
                  </a:outerShdw>
                </a:effectLst>
              </a:rPr>
              <a:t>1. Map Phase</a:t>
            </a:r>
          </a:p>
          <a:p>
            <a:r>
              <a:rPr lang="en-US" sz="2400" b="1" dirty="0"/>
              <a:t>Mapping Step: </a:t>
            </a:r>
            <a:r>
              <a:rPr lang="en-US" dirty="0"/>
              <a:t>The initial phase where input data is divided into smaller chunks and processed in parallel processing tasks.</a:t>
            </a:r>
          </a:p>
          <a:p>
            <a:r>
              <a:rPr lang="en-US" sz="2400" b="1" dirty="0"/>
              <a:t>Redundant Input Data:</a:t>
            </a:r>
            <a:r>
              <a:rPr lang="en-US" dirty="0"/>
              <a:t> Duplicate input data is identified and grouped together to ensure efficient processing.</a:t>
            </a:r>
          </a:p>
          <a:p>
            <a:r>
              <a:rPr lang="en-US" b="1" u="sng" dirty="0">
                <a:effectLst>
                  <a:outerShdw blurRad="38100" dist="38100" dir="2700000" algn="tl">
                    <a:srgbClr val="000000">
                      <a:alpha val="43137"/>
                    </a:srgbClr>
                  </a:outerShdw>
                </a:effectLst>
              </a:rPr>
              <a:t>2. Shuffle and Sort Phase</a:t>
            </a:r>
          </a:p>
          <a:p>
            <a:r>
              <a:rPr lang="en-US" sz="2400" b="1" dirty="0"/>
              <a:t>Shuffle Phase:</a:t>
            </a:r>
            <a:r>
              <a:rPr lang="en-US" dirty="0"/>
              <a:t> During this phase, the output from the Single Red is transferred to the reducers. The framework ensures that all the values for a particular key end up at the same reducer.</a:t>
            </a:r>
          </a:p>
          <a:p>
            <a:r>
              <a:rPr lang="en-US" sz="2400" b="1" dirty="0"/>
              <a:t>Sort Phase:</a:t>
            </a:r>
            <a:r>
              <a:rPr lang="en-US" sz="2400" dirty="0"/>
              <a:t> </a:t>
            </a:r>
            <a:r>
              <a:rPr lang="en-US" dirty="0"/>
              <a:t>Once the data is shuffled, it is sorted based on keys. This step ensures that the data received by each reducer is sorted and grouped by keys.</a:t>
            </a:r>
          </a:p>
          <a:p>
            <a:endParaRPr lang="en-US" dirty="0"/>
          </a:p>
        </p:txBody>
      </p:sp>
    </p:spTree>
    <p:extLst>
      <p:ext uri="{BB962C8B-B14F-4D97-AF65-F5344CB8AC3E}">
        <p14:creationId xmlns:p14="http://schemas.microsoft.com/office/powerpoint/2010/main" val="2238679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AD30-7C66-41CF-8B9A-EAAE6C0D37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5D5909-5027-4C31-B532-9C71DE687C8C}"/>
              </a:ext>
            </a:extLst>
          </p:cNvPr>
          <p:cNvSpPr>
            <a:spLocks noGrp="1"/>
          </p:cNvSpPr>
          <p:nvPr>
            <p:ph idx="1"/>
          </p:nvPr>
        </p:nvSpPr>
        <p:spPr/>
        <p:txBody>
          <a:bodyPr/>
          <a:lstStyle/>
          <a:p>
            <a:r>
              <a:rPr lang="en-US" b="1" dirty="0"/>
              <a:t>3. Reduce Phase</a:t>
            </a:r>
          </a:p>
          <a:p>
            <a:r>
              <a:rPr lang="en-US" dirty="0"/>
              <a:t>Aggregating data: The Reduce phase aggregates the intermediate key-value pairs generated during the Map phase into a smaller set of output key-value pairs.</a:t>
            </a:r>
          </a:p>
          <a:p>
            <a:r>
              <a:rPr lang="en-US" dirty="0"/>
              <a:t>Output data: The final output of the Reduce phase is the processed and aggregated data ready for further analysis or storage.</a:t>
            </a:r>
          </a:p>
          <a:p>
            <a:r>
              <a:rPr lang="en-US" dirty="0"/>
              <a:t>The Reduce phase calculates the final Output Values based on the aggregated data and the specified reduce function.</a:t>
            </a:r>
          </a:p>
          <a:p>
            <a:endParaRPr lang="en-US" dirty="0"/>
          </a:p>
        </p:txBody>
      </p:sp>
    </p:spTree>
    <p:extLst>
      <p:ext uri="{BB962C8B-B14F-4D97-AF65-F5344CB8AC3E}">
        <p14:creationId xmlns:p14="http://schemas.microsoft.com/office/powerpoint/2010/main" val="1707600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5CC5B6B-B0B3-445C-93F1-D3EF464D25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0413" y="1690688"/>
            <a:ext cx="79945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66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27BD9-0C0C-4870-8E12-2832CF99D7CD}"/>
              </a:ext>
            </a:extLst>
          </p:cNvPr>
          <p:cNvSpPr>
            <a:spLocks noGrp="1"/>
          </p:cNvSpPr>
          <p:nvPr>
            <p:ph idx="1"/>
          </p:nvPr>
        </p:nvSpPr>
        <p:spPr>
          <a:xfrm>
            <a:off x="838200" y="371061"/>
            <a:ext cx="10515600" cy="5805902"/>
          </a:xfrm>
        </p:spPr>
        <p:txBody>
          <a:bodyPr/>
          <a:lstStyle/>
          <a:p>
            <a:r>
              <a:rPr lang="en-US" b="1" dirty="0"/>
              <a:t>How to Write a MapReduce Program?</a:t>
            </a:r>
          </a:p>
          <a:p>
            <a:r>
              <a:rPr lang="en-US" dirty="0"/>
              <a:t>Understand the problem: Identify the input and output formats, and define the map and reduce functions.</a:t>
            </a:r>
          </a:p>
          <a:p>
            <a:r>
              <a:rPr lang="en-US" dirty="0"/>
              <a:t>Write the map function: Implement the logic to perform </a:t>
            </a:r>
            <a:r>
              <a:rPr lang="en-US" dirty="0" err="1"/>
              <a:t>mapreduce</a:t>
            </a:r>
            <a:r>
              <a:rPr lang="en-US" dirty="0"/>
              <a:t> operations and apply functional programming concepts.</a:t>
            </a:r>
          </a:p>
          <a:p>
            <a:r>
              <a:rPr lang="en-US" dirty="0"/>
              <a:t>Write the reduce function: Use </a:t>
            </a:r>
            <a:r>
              <a:rPr lang="en-US" b="1" dirty="0"/>
              <a:t>SQL-like statements</a:t>
            </a:r>
            <a:r>
              <a:rPr lang="en-US" dirty="0"/>
              <a:t> to process the intermediate key-value pairs and produce the final output.</a:t>
            </a:r>
          </a:p>
          <a:p>
            <a:r>
              <a:rPr lang="en-US" dirty="0"/>
              <a:t>Test the program: Validate the MapReduce program with different input data sets and analyze the results.</a:t>
            </a:r>
          </a:p>
          <a:p>
            <a:endParaRPr lang="en-US" dirty="0"/>
          </a:p>
        </p:txBody>
      </p:sp>
    </p:spTree>
    <p:extLst>
      <p:ext uri="{BB962C8B-B14F-4D97-AF65-F5344CB8AC3E}">
        <p14:creationId xmlns:p14="http://schemas.microsoft.com/office/powerpoint/2010/main" val="705734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C2D4-4857-4D6F-89A3-7D1725260D20}"/>
              </a:ext>
            </a:extLst>
          </p:cNvPr>
          <p:cNvSpPr>
            <a:spLocks noGrp="1"/>
          </p:cNvSpPr>
          <p:nvPr>
            <p:ph type="title"/>
          </p:nvPr>
        </p:nvSpPr>
        <p:spPr/>
        <p:txBody>
          <a:bodyPr/>
          <a:lstStyle/>
          <a:p>
            <a:r>
              <a:rPr lang="en-US" b="1" dirty="0"/>
              <a:t> ETL Processes</a:t>
            </a:r>
            <a:br>
              <a:rPr lang="en-US" b="1" dirty="0"/>
            </a:br>
            <a:endParaRPr lang="en-US" dirty="0"/>
          </a:p>
        </p:txBody>
      </p:sp>
      <p:sp>
        <p:nvSpPr>
          <p:cNvPr id="3" name="Content Placeholder 2">
            <a:extLst>
              <a:ext uri="{FF2B5EF4-FFF2-40B4-BE49-F238E27FC236}">
                <a16:creationId xmlns:a16="http://schemas.microsoft.com/office/drawing/2014/main" id="{3C03C3E1-1F03-48BC-9769-52772CFC8D91}"/>
              </a:ext>
            </a:extLst>
          </p:cNvPr>
          <p:cNvSpPr>
            <a:spLocks noGrp="1"/>
          </p:cNvSpPr>
          <p:nvPr>
            <p:ph idx="1"/>
          </p:nvPr>
        </p:nvSpPr>
        <p:spPr/>
        <p:txBody>
          <a:bodyPr/>
          <a:lstStyle/>
          <a:p>
            <a:r>
              <a:rPr lang="en-US" dirty="0"/>
              <a:t>Data Mapping: Extract data from various </a:t>
            </a:r>
            <a:r>
              <a:rPr lang="en-US" b="1" dirty="0"/>
              <a:t>relational systems</a:t>
            </a:r>
            <a:r>
              <a:rPr lang="en-US" dirty="0"/>
              <a:t> and perform the mapping step to structure it for processing.</a:t>
            </a:r>
          </a:p>
          <a:p>
            <a:r>
              <a:rPr lang="en-US" dirty="0"/>
              <a:t>Transformation Logic: Apply ETL processes to transform the extracted data using specific business rules or logic.</a:t>
            </a:r>
          </a:p>
          <a:p>
            <a:r>
              <a:rPr lang="en-US" dirty="0"/>
              <a:t>Data Loading: Load the transformed data into the target system for analysis and reporting purposes.</a:t>
            </a:r>
          </a:p>
          <a:p>
            <a:r>
              <a:rPr lang="en-US" dirty="0"/>
              <a:t>When conducting ETL processes, ensure efficient data mapping, precise transformation logic, and seamless data loading to maximize the benefits of MapReduce in </a:t>
            </a:r>
            <a:r>
              <a:rPr lang="en-US" b="1" dirty="0"/>
              <a:t>Hadoop</a:t>
            </a:r>
            <a:r>
              <a:rPr lang="en-US" dirty="0"/>
              <a:t>.</a:t>
            </a:r>
          </a:p>
          <a:p>
            <a:endParaRPr lang="en-US" dirty="0"/>
          </a:p>
        </p:txBody>
      </p:sp>
    </p:spTree>
    <p:extLst>
      <p:ext uri="{BB962C8B-B14F-4D97-AF65-F5344CB8AC3E}">
        <p14:creationId xmlns:p14="http://schemas.microsoft.com/office/powerpoint/2010/main" val="956634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0612-EB7D-4A2B-B8B9-384C7A21F2AA}"/>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When to Use Hive?</a:t>
            </a:r>
          </a:p>
        </p:txBody>
      </p:sp>
      <p:sp>
        <p:nvSpPr>
          <p:cNvPr id="3" name="Content Placeholder 2">
            <a:extLst>
              <a:ext uri="{FF2B5EF4-FFF2-40B4-BE49-F238E27FC236}">
                <a16:creationId xmlns:a16="http://schemas.microsoft.com/office/drawing/2014/main" id="{4842ED9C-14E0-405E-8C47-8D5B2A814476}"/>
              </a:ext>
            </a:extLst>
          </p:cNvPr>
          <p:cNvSpPr>
            <a:spLocks noGrp="1"/>
          </p:cNvSpPr>
          <p:nvPr>
            <p:ph idx="1"/>
          </p:nvPr>
        </p:nvSpPr>
        <p:spPr/>
        <p:txBody>
          <a:bodyPr/>
          <a:lstStyle/>
          <a:p>
            <a:pPr marL="0" indent="0">
              <a:buNone/>
            </a:pPr>
            <a:r>
              <a:rPr lang="en-US"/>
              <a:t>Hive is an </a:t>
            </a:r>
            <a:r>
              <a:rPr lang="en-US" b="1"/>
              <a:t>SQL-like abstraction</a:t>
            </a:r>
            <a:r>
              <a:rPr lang="en-US"/>
              <a:t> over Hadoop, making it easier to work with large datasets without writing complex code. It’s best for:</a:t>
            </a:r>
            <a:br>
              <a:rPr lang="en-US"/>
            </a:br>
            <a:r>
              <a:rPr lang="en-US"/>
              <a:t>✅ </a:t>
            </a:r>
            <a:r>
              <a:rPr lang="en-US" b="1"/>
              <a:t>Structured Data:</a:t>
            </a:r>
            <a:r>
              <a:rPr lang="en-US"/>
              <a:t> If your data is structured and follows a relational model.</a:t>
            </a:r>
            <a:br>
              <a:rPr lang="en-US"/>
            </a:br>
            <a:r>
              <a:rPr lang="en-US"/>
              <a:t>✅ </a:t>
            </a:r>
            <a:r>
              <a:rPr lang="en-US" b="1"/>
              <a:t>Batch Processing:</a:t>
            </a:r>
            <a:r>
              <a:rPr lang="en-US"/>
              <a:t> When dealing with batch queries that don’t require complex transformations.</a:t>
            </a:r>
            <a:br>
              <a:rPr lang="en-US"/>
            </a:br>
            <a:r>
              <a:rPr lang="en-US"/>
              <a:t>✅ </a:t>
            </a:r>
            <a:r>
              <a:rPr lang="en-US" b="1"/>
              <a:t>Ease of Use:</a:t>
            </a:r>
            <a:r>
              <a:rPr lang="en-US"/>
              <a:t> If you prefer writing </a:t>
            </a:r>
            <a:r>
              <a:rPr lang="en-US" b="1"/>
              <a:t>SQL-like queries</a:t>
            </a:r>
            <a:r>
              <a:rPr lang="en-US"/>
              <a:t> instead of writing MapReduce code.</a:t>
            </a:r>
            <a:endParaRPr lang="en-US" dirty="0"/>
          </a:p>
        </p:txBody>
      </p:sp>
      <p:pic>
        <p:nvPicPr>
          <p:cNvPr id="4" name="Content Placeholder 3">
            <a:extLst>
              <a:ext uri="{FF2B5EF4-FFF2-40B4-BE49-F238E27FC236}">
                <a16:creationId xmlns:a16="http://schemas.microsoft.com/office/drawing/2014/main" id="{FB8EF519-CBA5-4670-BE04-D034A608D09C}"/>
              </a:ext>
            </a:extLst>
          </p:cNvPr>
          <p:cNvPicPr>
            <a:picLocks noChangeAspect="1"/>
          </p:cNvPicPr>
          <p:nvPr/>
        </p:nvPicPr>
        <p:blipFill>
          <a:blip r:embed="rId2"/>
          <a:stretch>
            <a:fillRect/>
          </a:stretch>
        </p:blipFill>
        <p:spPr>
          <a:xfrm>
            <a:off x="983974" y="5092700"/>
            <a:ext cx="2152650" cy="1400175"/>
          </a:xfrm>
          <a:prstGeom prst="rect">
            <a:avLst/>
          </a:prstGeom>
        </p:spPr>
      </p:pic>
      <p:sp>
        <p:nvSpPr>
          <p:cNvPr id="5" name="Rectangle 4">
            <a:extLst>
              <a:ext uri="{FF2B5EF4-FFF2-40B4-BE49-F238E27FC236}">
                <a16:creationId xmlns:a16="http://schemas.microsoft.com/office/drawing/2014/main" id="{7B7D362A-F15C-4507-9A80-EF80701D5F9F}"/>
              </a:ext>
            </a:extLst>
          </p:cNvPr>
          <p:cNvSpPr/>
          <p:nvPr/>
        </p:nvSpPr>
        <p:spPr>
          <a:xfrm>
            <a:off x="4797287" y="5530632"/>
            <a:ext cx="6096000" cy="646331"/>
          </a:xfrm>
          <a:prstGeom prst="rect">
            <a:avLst/>
          </a:prstGeom>
        </p:spPr>
        <p:txBody>
          <a:bodyPr>
            <a:spAutoFit/>
          </a:bodyPr>
          <a:lstStyle/>
          <a:p>
            <a:r>
              <a:rPr lang="en-US" dirty="0"/>
              <a:t>This does </a:t>
            </a:r>
            <a:r>
              <a:rPr lang="en-US" b="1" dirty="0"/>
              <a:t>exactly</a:t>
            </a:r>
            <a:r>
              <a:rPr lang="en-US" dirty="0"/>
              <a:t> what your MapReduce code does but in </a:t>
            </a:r>
            <a:r>
              <a:rPr lang="en-US" b="1" dirty="0"/>
              <a:t>one line</a:t>
            </a:r>
            <a:r>
              <a:rPr lang="en-US" dirty="0"/>
              <a:t> using Hive.</a:t>
            </a:r>
          </a:p>
        </p:txBody>
      </p:sp>
      <p:cxnSp>
        <p:nvCxnSpPr>
          <p:cNvPr id="9" name="Straight Arrow Connector 8">
            <a:extLst>
              <a:ext uri="{FF2B5EF4-FFF2-40B4-BE49-F238E27FC236}">
                <a16:creationId xmlns:a16="http://schemas.microsoft.com/office/drawing/2014/main" id="{8FDF191F-70DA-411A-B409-3454CFAD658F}"/>
              </a:ext>
            </a:extLst>
          </p:cNvPr>
          <p:cNvCxnSpPr>
            <a:endCxn id="5" idx="1"/>
          </p:cNvCxnSpPr>
          <p:nvPr/>
        </p:nvCxnSpPr>
        <p:spPr>
          <a:xfrm>
            <a:off x="3136624" y="5530632"/>
            <a:ext cx="1660663" cy="323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610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AB34AFA-1247-48CD-9B6D-5DC325CBE065}"/>
              </a:ext>
            </a:extLst>
          </p:cNvPr>
          <p:cNvSpPr>
            <a:spLocks noGrp="1"/>
          </p:cNvSpPr>
          <p:nvPr>
            <p:ph idx="1"/>
          </p:nvPr>
        </p:nvSpPr>
        <p:spPr>
          <a:xfrm>
            <a:off x="838200" y="1417982"/>
            <a:ext cx="10515600" cy="5274365"/>
          </a:xfrm>
        </p:spPr>
        <p:txBody>
          <a:bodyPr>
            <a:normAutofit fontScale="92500" lnSpcReduction="10000"/>
          </a:bodyPr>
          <a:lstStyle/>
          <a:p>
            <a:r>
              <a:rPr lang="en-US" dirty="0"/>
              <a:t>MapReduce gives </a:t>
            </a:r>
            <a:r>
              <a:rPr lang="en-US" b="1" dirty="0"/>
              <a:t>low-level control</a:t>
            </a:r>
            <a:r>
              <a:rPr lang="en-US" dirty="0"/>
              <a:t> over distributed computing, making it ideal for:</a:t>
            </a:r>
          </a:p>
          <a:p>
            <a:br>
              <a:rPr lang="en-US" dirty="0"/>
            </a:br>
            <a:r>
              <a:rPr lang="en-US" dirty="0"/>
              <a:t>✅ </a:t>
            </a:r>
            <a:r>
              <a:rPr lang="en-US" b="1" dirty="0"/>
              <a:t>Unstructured Data:</a:t>
            </a:r>
            <a:r>
              <a:rPr lang="en-US" dirty="0"/>
              <a:t> If you’re processing logs, images, or JSON that don’t fit well in tables.</a:t>
            </a:r>
          </a:p>
          <a:p>
            <a:br>
              <a:rPr lang="en-US" dirty="0"/>
            </a:br>
            <a:r>
              <a:rPr lang="en-US" dirty="0"/>
              <a:t>✅ </a:t>
            </a:r>
            <a:r>
              <a:rPr lang="en-US" b="1" dirty="0"/>
              <a:t>Complex Transformations:</a:t>
            </a:r>
            <a:r>
              <a:rPr lang="en-US" dirty="0"/>
              <a:t> When </a:t>
            </a:r>
            <a:r>
              <a:rPr lang="en-US" b="1" dirty="0"/>
              <a:t>SQL is not enough</a:t>
            </a:r>
            <a:r>
              <a:rPr lang="en-US" dirty="0"/>
              <a:t>, such as machine learning, graph processing, and custom aggregations.</a:t>
            </a:r>
          </a:p>
          <a:p>
            <a:br>
              <a:rPr lang="en-US" dirty="0"/>
            </a:br>
            <a:r>
              <a:rPr lang="en-US" dirty="0"/>
              <a:t>✅ </a:t>
            </a:r>
            <a:r>
              <a:rPr lang="en-US" b="1" dirty="0"/>
              <a:t>Efficiency &amp; Performance:</a:t>
            </a:r>
            <a:r>
              <a:rPr lang="en-US" dirty="0"/>
              <a:t> When you need </a:t>
            </a:r>
            <a:r>
              <a:rPr lang="en-US" b="1" dirty="0"/>
              <a:t>optimized performance</a:t>
            </a:r>
            <a:r>
              <a:rPr lang="en-US" dirty="0"/>
              <a:t>, MapReduce can be </a:t>
            </a:r>
            <a:r>
              <a:rPr lang="en-US" b="1" dirty="0"/>
              <a:t>fine-tuned</a:t>
            </a:r>
            <a:r>
              <a:rPr lang="en-US" dirty="0"/>
              <a:t> better than Hive.</a:t>
            </a:r>
          </a:p>
          <a:p>
            <a:br>
              <a:rPr lang="en-US" dirty="0"/>
            </a:br>
            <a:r>
              <a:rPr lang="en-US" dirty="0"/>
              <a:t>✅ </a:t>
            </a:r>
            <a:r>
              <a:rPr lang="en-US" b="1" dirty="0"/>
              <a:t>Custom Processing Logic:</a:t>
            </a:r>
            <a:r>
              <a:rPr lang="en-US" dirty="0"/>
              <a:t> If you need more control over </a:t>
            </a:r>
            <a:r>
              <a:rPr lang="en-US" b="1" dirty="0"/>
              <a:t>how data is split, shuffled, and reduced</a:t>
            </a:r>
            <a:r>
              <a:rPr lang="en-US" dirty="0"/>
              <a:t>.</a:t>
            </a:r>
          </a:p>
          <a:p>
            <a:endParaRPr lang="en-US" dirty="0"/>
          </a:p>
        </p:txBody>
      </p:sp>
      <p:sp>
        <p:nvSpPr>
          <p:cNvPr id="11" name="Title 1">
            <a:extLst>
              <a:ext uri="{FF2B5EF4-FFF2-40B4-BE49-F238E27FC236}">
                <a16:creationId xmlns:a16="http://schemas.microsoft.com/office/drawing/2014/main" id="{7791890B-F590-433E-8BDB-02F9C77E3634}"/>
              </a:ext>
            </a:extLst>
          </p:cNvPr>
          <p:cNvSpPr>
            <a:spLocks noGrp="1"/>
          </p:cNvSpPr>
          <p:nvPr>
            <p:ph type="title"/>
          </p:nvPr>
        </p:nvSpPr>
        <p:spPr>
          <a:xfrm>
            <a:off x="838200" y="365125"/>
            <a:ext cx="10515600" cy="1325563"/>
          </a:xfrm>
        </p:spPr>
        <p:txBody>
          <a:bodyPr/>
          <a:lstStyle/>
          <a:p>
            <a:r>
              <a:rPr lang="en-US" b="1" u="sng" dirty="0">
                <a:effectLst>
                  <a:outerShdw blurRad="38100" dist="38100" dir="2700000" algn="tl">
                    <a:srgbClr val="000000">
                      <a:alpha val="43137"/>
                    </a:srgbClr>
                  </a:outerShdw>
                </a:effectLst>
              </a:rPr>
              <a:t>When to Use MapReduce?</a:t>
            </a:r>
          </a:p>
        </p:txBody>
      </p:sp>
    </p:spTree>
    <p:extLst>
      <p:ext uri="{BB962C8B-B14F-4D97-AF65-F5344CB8AC3E}">
        <p14:creationId xmlns:p14="http://schemas.microsoft.com/office/powerpoint/2010/main" val="923592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526C-FB90-483A-BBF7-86DF62E05632}"/>
              </a:ext>
            </a:extLst>
          </p:cNvPr>
          <p:cNvSpPr>
            <a:spLocks noGrp="1"/>
          </p:cNvSpPr>
          <p:nvPr>
            <p:ph type="title"/>
          </p:nvPr>
        </p:nvSpPr>
        <p:spPr/>
        <p:txBody>
          <a:bodyPr/>
          <a:lstStyle/>
          <a:p>
            <a:r>
              <a:rPr lang="en-US" dirty="0"/>
              <a:t>💡 </a:t>
            </a:r>
            <a:r>
              <a:rPr lang="en-US" b="1" dirty="0"/>
              <a:t>Example Use Cases:</a:t>
            </a:r>
            <a:br>
              <a:rPr lang="en-US" dirty="0"/>
            </a:br>
            <a:endParaRPr lang="en-US" dirty="0"/>
          </a:p>
        </p:txBody>
      </p:sp>
      <p:sp>
        <p:nvSpPr>
          <p:cNvPr id="3" name="Content Placeholder 2">
            <a:extLst>
              <a:ext uri="{FF2B5EF4-FFF2-40B4-BE49-F238E27FC236}">
                <a16:creationId xmlns:a16="http://schemas.microsoft.com/office/drawing/2014/main" id="{7F833300-8373-4FB6-A38D-FB156F89C879}"/>
              </a:ext>
            </a:extLst>
          </p:cNvPr>
          <p:cNvSpPr>
            <a:spLocks noGrp="1"/>
          </p:cNvSpPr>
          <p:nvPr>
            <p:ph idx="1"/>
          </p:nvPr>
        </p:nvSpPr>
        <p:spPr/>
        <p:txBody>
          <a:bodyPr/>
          <a:lstStyle/>
          <a:p>
            <a:r>
              <a:rPr lang="en-US" b="1" dirty="0"/>
              <a:t>Analyzing website clickstream data</a:t>
            </a:r>
            <a:r>
              <a:rPr lang="en-US" dirty="0"/>
              <a:t> (JSON logs, not structured SQL tables)</a:t>
            </a:r>
          </a:p>
          <a:p>
            <a:r>
              <a:rPr lang="en-US" b="1" dirty="0"/>
              <a:t>Machine Learning model training</a:t>
            </a:r>
            <a:r>
              <a:rPr lang="en-US" dirty="0"/>
              <a:t> (where iterative computations are required)</a:t>
            </a:r>
          </a:p>
          <a:p>
            <a:r>
              <a:rPr lang="en-US" b="1" dirty="0"/>
              <a:t>Processing IoT sensor data</a:t>
            </a:r>
            <a:r>
              <a:rPr lang="en-US" dirty="0"/>
              <a:t> in real-time</a:t>
            </a:r>
          </a:p>
          <a:p>
            <a:endParaRPr lang="en-US" dirty="0"/>
          </a:p>
        </p:txBody>
      </p:sp>
    </p:spTree>
    <p:extLst>
      <p:ext uri="{BB962C8B-B14F-4D97-AF65-F5344CB8AC3E}">
        <p14:creationId xmlns:p14="http://schemas.microsoft.com/office/powerpoint/2010/main" val="103318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4851-6263-4EFA-B20B-B51DDA258354}"/>
              </a:ext>
            </a:extLst>
          </p:cNvPr>
          <p:cNvSpPr>
            <a:spLocks noGrp="1"/>
          </p:cNvSpPr>
          <p:nvPr>
            <p:ph type="title"/>
          </p:nvPr>
        </p:nvSpPr>
        <p:spPr/>
        <p:txBody>
          <a:bodyPr/>
          <a:lstStyle/>
          <a:p>
            <a:r>
              <a:rPr lang="en-US" dirty="0"/>
              <a:t>🚀 Which One Should You Use?</a:t>
            </a:r>
          </a:p>
        </p:txBody>
      </p:sp>
      <p:pic>
        <p:nvPicPr>
          <p:cNvPr id="11" name="Content Placeholder 10">
            <a:extLst>
              <a:ext uri="{FF2B5EF4-FFF2-40B4-BE49-F238E27FC236}">
                <a16:creationId xmlns:a16="http://schemas.microsoft.com/office/drawing/2014/main" id="{52CDC0DC-FB48-4F31-B5C8-E98FA3BA30C5}"/>
              </a:ext>
            </a:extLst>
          </p:cNvPr>
          <p:cNvPicPr>
            <a:picLocks noGrp="1" noChangeAspect="1"/>
          </p:cNvPicPr>
          <p:nvPr>
            <p:ph idx="1"/>
          </p:nvPr>
        </p:nvPicPr>
        <p:blipFill>
          <a:blip r:embed="rId2"/>
          <a:stretch>
            <a:fillRect/>
          </a:stretch>
        </p:blipFill>
        <p:spPr>
          <a:xfrm>
            <a:off x="1643270" y="1724025"/>
            <a:ext cx="7580243" cy="3987662"/>
          </a:xfrm>
          <a:prstGeom prst="rect">
            <a:avLst/>
          </a:prstGeom>
        </p:spPr>
      </p:pic>
    </p:spTree>
    <p:extLst>
      <p:ext uri="{BB962C8B-B14F-4D97-AF65-F5344CB8AC3E}">
        <p14:creationId xmlns:p14="http://schemas.microsoft.com/office/powerpoint/2010/main" val="3198569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1E5F-7F31-450F-B24D-ADCE2B45DA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5C9011-E599-44FE-8EC2-F34D02575115}"/>
              </a:ext>
            </a:extLst>
          </p:cNvPr>
          <p:cNvSpPr>
            <a:spLocks noGrp="1"/>
          </p:cNvSpPr>
          <p:nvPr>
            <p:ph idx="1"/>
          </p:nvPr>
        </p:nvSpPr>
        <p:spPr/>
        <p:txBody>
          <a:bodyPr/>
          <a:lstStyle/>
          <a:p>
            <a:r>
              <a:rPr lang="en-US" dirty="0"/>
              <a:t>If your goal is </a:t>
            </a:r>
            <a:r>
              <a:rPr lang="en-US" b="1" dirty="0"/>
              <a:t>simple summation &amp; grouping (like word count), use Hive</a:t>
            </a:r>
            <a:r>
              <a:rPr lang="en-US" dirty="0"/>
              <a:t> because it’s </a:t>
            </a:r>
            <a:r>
              <a:rPr lang="en-US" b="1" dirty="0"/>
              <a:t>easier and faster</a:t>
            </a:r>
            <a:r>
              <a:rPr lang="en-US" dirty="0"/>
              <a:t>.</a:t>
            </a:r>
            <a:br>
              <a:rPr lang="en-US" dirty="0"/>
            </a:br>
            <a:r>
              <a:rPr lang="en-US" dirty="0"/>
              <a:t>But if you want </a:t>
            </a:r>
            <a:r>
              <a:rPr lang="en-US" b="1" dirty="0"/>
              <a:t>full control over processing or working with non-tabular data, use MapReduce</a:t>
            </a:r>
            <a:r>
              <a:rPr lang="en-US" dirty="0"/>
              <a:t>.</a:t>
            </a:r>
          </a:p>
        </p:txBody>
      </p:sp>
    </p:spTree>
    <p:extLst>
      <p:ext uri="{BB962C8B-B14F-4D97-AF65-F5344CB8AC3E}">
        <p14:creationId xmlns:p14="http://schemas.microsoft.com/office/powerpoint/2010/main" val="661287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CD7151-3391-4866-95A7-0DC3CE1717B1}"/>
              </a:ext>
            </a:extLst>
          </p:cNvPr>
          <p:cNvPicPr>
            <a:picLocks noChangeAspect="1"/>
          </p:cNvPicPr>
          <p:nvPr/>
        </p:nvPicPr>
        <p:blipFill>
          <a:blip r:embed="rId2"/>
          <a:stretch>
            <a:fillRect/>
          </a:stretch>
        </p:blipFill>
        <p:spPr>
          <a:xfrm>
            <a:off x="1151697" y="1138237"/>
            <a:ext cx="8324850" cy="4581525"/>
          </a:xfrm>
          <a:prstGeom prst="rect">
            <a:avLst/>
          </a:prstGeom>
        </p:spPr>
      </p:pic>
    </p:spTree>
    <p:extLst>
      <p:ext uri="{BB962C8B-B14F-4D97-AF65-F5344CB8AC3E}">
        <p14:creationId xmlns:p14="http://schemas.microsoft.com/office/powerpoint/2010/main" val="2637061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3892D-4228-4FAF-A410-4C987983F00B}"/>
              </a:ext>
            </a:extLst>
          </p:cNvPr>
          <p:cNvSpPr>
            <a:spLocks noGrp="1"/>
          </p:cNvSpPr>
          <p:nvPr>
            <p:ph type="title"/>
          </p:nvPr>
        </p:nvSpPr>
        <p:spPr/>
        <p:txBody>
          <a:bodyPr/>
          <a:lstStyle/>
          <a:p>
            <a:r>
              <a:rPr lang="en-US" b="1" u="sng" dirty="0">
                <a:effectLst>
                  <a:outerShdw blurRad="38100" dist="38100" dir="2700000" algn="tl">
                    <a:srgbClr val="000000">
                      <a:alpha val="43137"/>
                    </a:srgbClr>
                  </a:outerShdw>
                </a:effectLst>
              </a:rPr>
              <a:t>Go to </a:t>
            </a:r>
            <a:r>
              <a:rPr lang="en-US" b="1" u="sng" dirty="0" err="1">
                <a:effectLst>
                  <a:outerShdw blurRad="38100" dist="38100" dir="2700000" algn="tl">
                    <a:srgbClr val="000000">
                      <a:alpha val="43137"/>
                    </a:srgbClr>
                  </a:outerShdw>
                </a:effectLst>
              </a:rPr>
              <a:t>ambari</a:t>
            </a:r>
            <a:r>
              <a:rPr lang="en-US" b="1" u="sng" dirty="0">
                <a:effectLst>
                  <a:outerShdw blurRad="38100" dist="38100" dir="2700000" algn="tl">
                    <a:srgbClr val="000000">
                      <a:alpha val="43137"/>
                    </a:srgbClr>
                  </a:outerShdw>
                </a:effectLst>
              </a:rPr>
              <a:t> terminal and pate this command to check file exist or not </a:t>
            </a:r>
          </a:p>
        </p:txBody>
      </p:sp>
      <p:sp>
        <p:nvSpPr>
          <p:cNvPr id="4" name="Rectangle 1">
            <a:extLst>
              <a:ext uri="{FF2B5EF4-FFF2-40B4-BE49-F238E27FC236}">
                <a16:creationId xmlns:a16="http://schemas.microsoft.com/office/drawing/2014/main" id="{9EB43AA2-6C8D-40B4-B6A5-09AFB2F61D91}"/>
              </a:ext>
            </a:extLst>
          </p:cNvPr>
          <p:cNvSpPr>
            <a:spLocks noGrp="1" noChangeArrowheads="1"/>
          </p:cNvSpPr>
          <p:nvPr>
            <p:ph idx="1"/>
          </p:nvPr>
        </p:nvSpPr>
        <p:spPr bwMode="auto">
          <a:xfrm>
            <a:off x="838200" y="2708635"/>
            <a:ext cx="1048473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DejaVu Sans Mono"/>
              </a:rPr>
              <a:t>[</a:t>
            </a:r>
            <a:r>
              <a:rPr kumimoji="0" lang="en-US" altLang="en-US" sz="2400" b="0" i="0" u="none" strike="noStrike" cap="none" normalizeH="0" baseline="0" dirty="0" err="1">
                <a:ln>
                  <a:noFill/>
                </a:ln>
                <a:solidFill>
                  <a:srgbClr val="000000"/>
                </a:solidFill>
                <a:effectLst/>
                <a:latin typeface="DejaVu Sans Mono"/>
              </a:rPr>
              <a:t>maria_dev@sandbox-hdp</a:t>
            </a:r>
            <a:r>
              <a:rPr kumimoji="0" lang="en-US" altLang="en-US" sz="2400" b="0" i="0" u="none" strike="noStrike" cap="none" normalizeH="0" baseline="0" dirty="0">
                <a:ln>
                  <a:noFill/>
                </a:ln>
                <a:solidFill>
                  <a:srgbClr val="000000"/>
                </a:solidFill>
                <a:effectLst/>
                <a:latin typeface="DejaVu Sans Mono"/>
              </a:rPr>
              <a:t> root]$ </a:t>
            </a:r>
            <a:r>
              <a:rPr kumimoji="0" lang="en-US" altLang="en-US" sz="2400" b="0" i="0" u="none" strike="noStrike" cap="none" normalizeH="0" baseline="0" dirty="0" err="1">
                <a:ln>
                  <a:noFill/>
                </a:ln>
                <a:solidFill>
                  <a:srgbClr val="000000"/>
                </a:solidFill>
                <a:effectLst/>
                <a:latin typeface="DejaVu Sans Mono"/>
              </a:rPr>
              <a:t>hdfs</a:t>
            </a:r>
            <a:r>
              <a:rPr kumimoji="0" lang="en-US" altLang="en-US" sz="2400" b="0" i="0" u="none" strike="noStrike" cap="none" normalizeH="0" baseline="0" dirty="0">
                <a:ln>
                  <a:noFill/>
                </a:ln>
                <a:solidFill>
                  <a:srgbClr val="000000"/>
                </a:solidFill>
                <a:effectLst/>
                <a:latin typeface="DejaVu Sans Mono"/>
              </a:rPr>
              <a:t> </a:t>
            </a:r>
            <a:r>
              <a:rPr kumimoji="0" lang="en-US" altLang="en-US" sz="2400" b="0" i="0" u="none" strike="noStrike" cap="none" normalizeH="0" baseline="0" dirty="0" err="1">
                <a:ln>
                  <a:noFill/>
                </a:ln>
                <a:solidFill>
                  <a:srgbClr val="000000"/>
                </a:solidFill>
                <a:effectLst/>
                <a:latin typeface="DejaVu Sans Mono"/>
              </a:rPr>
              <a:t>dfs</a:t>
            </a:r>
            <a:r>
              <a:rPr kumimoji="0" lang="en-US" altLang="en-US" sz="2400" b="0" i="0" u="none" strike="noStrike" cap="none" normalizeH="0" baseline="0" dirty="0">
                <a:ln>
                  <a:noFill/>
                </a:ln>
                <a:solidFill>
                  <a:srgbClr val="000000"/>
                </a:solidFill>
                <a:effectLst/>
                <a:latin typeface="DejaVu Sans Mono"/>
              </a:rPr>
              <a:t> -ls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DejaVu Sans Mono"/>
              </a:rPr>
              <a:t>Found 5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000000"/>
                </a:solidFill>
                <a:effectLst/>
                <a:latin typeface="DejaVu Sans Mono"/>
              </a:rPr>
              <a:t>drwx</a:t>
            </a:r>
            <a:r>
              <a:rPr kumimoji="0" lang="en-US" altLang="en-US" sz="2400" b="0" i="0" u="none" strike="noStrike" cap="none" normalizeH="0" baseline="0" dirty="0">
                <a:ln>
                  <a:noFill/>
                </a:ln>
                <a:solidFill>
                  <a:srgbClr val="000000"/>
                </a:solidFill>
                <a:effectLst/>
                <a:latin typeface="DejaVu Sans Mono"/>
              </a:rPr>
              <a:t>------ - </a:t>
            </a:r>
            <a:r>
              <a:rPr kumimoji="0" lang="en-US" altLang="en-US" sz="2400" b="0" i="0" u="none" strike="noStrike" cap="none" normalizeH="0" baseline="0" dirty="0" err="1">
                <a:ln>
                  <a:noFill/>
                </a:ln>
                <a:solidFill>
                  <a:srgbClr val="000000"/>
                </a:solidFill>
                <a:effectLst/>
                <a:latin typeface="DejaVu Sans Mono"/>
              </a:rPr>
              <a:t>maria_dev</a:t>
            </a:r>
            <a:r>
              <a:rPr kumimoji="0" lang="en-US" altLang="en-US" sz="2400" b="0" i="0" u="none" strike="noStrike" cap="none" normalizeH="0" baseline="0" dirty="0">
                <a:ln>
                  <a:noFill/>
                </a:ln>
                <a:solidFill>
                  <a:srgbClr val="000000"/>
                </a:solidFill>
                <a:effectLst/>
                <a:latin typeface="DejaVu Sans Mono"/>
              </a:rPr>
              <a:t> </a:t>
            </a:r>
            <a:r>
              <a:rPr kumimoji="0" lang="en-US" altLang="en-US" sz="2400" b="0" i="0" u="none" strike="noStrike" cap="none" normalizeH="0" baseline="0" dirty="0" err="1">
                <a:ln>
                  <a:noFill/>
                </a:ln>
                <a:solidFill>
                  <a:srgbClr val="000000"/>
                </a:solidFill>
                <a:effectLst/>
                <a:latin typeface="DejaVu Sans Mono"/>
              </a:rPr>
              <a:t>hdfs</a:t>
            </a:r>
            <a:r>
              <a:rPr kumimoji="0" lang="en-US" altLang="en-US" sz="2400" b="0" i="0" u="none" strike="noStrike" cap="none" normalizeH="0" baseline="0" dirty="0">
                <a:ln>
                  <a:noFill/>
                </a:ln>
                <a:solidFill>
                  <a:srgbClr val="000000"/>
                </a:solidFill>
                <a:effectLst/>
                <a:latin typeface="DejaVu Sans Mono"/>
              </a:rPr>
              <a:t> 0 2025-02-01 13:24 .staging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000000"/>
                </a:solidFill>
                <a:effectLst/>
                <a:latin typeface="DejaVu Sans Mono"/>
              </a:rPr>
              <a:t>drwxr</a:t>
            </a:r>
            <a:r>
              <a:rPr kumimoji="0" lang="en-US" altLang="en-US" sz="2400" b="0" i="0" u="none" strike="noStrike" cap="none" normalizeH="0" baseline="0" dirty="0">
                <a:ln>
                  <a:noFill/>
                </a:ln>
                <a:solidFill>
                  <a:srgbClr val="000000"/>
                </a:solidFill>
                <a:effectLst/>
                <a:latin typeface="DejaVu Sans Mono"/>
              </a:rPr>
              <a:t>-</a:t>
            </a:r>
            <a:r>
              <a:rPr kumimoji="0" lang="en-US" altLang="en-US" sz="2400" b="0" i="0" u="none" strike="noStrike" cap="none" normalizeH="0" baseline="0" dirty="0" err="1">
                <a:ln>
                  <a:noFill/>
                </a:ln>
                <a:solidFill>
                  <a:srgbClr val="000000"/>
                </a:solidFill>
                <a:effectLst/>
                <a:latin typeface="DejaVu Sans Mono"/>
              </a:rPr>
              <a:t>xr</a:t>
            </a:r>
            <a:r>
              <a:rPr kumimoji="0" lang="en-US" altLang="en-US" sz="2400" b="0" i="0" u="none" strike="noStrike" cap="none" normalizeH="0" baseline="0" dirty="0">
                <a:ln>
                  <a:noFill/>
                </a:ln>
                <a:solidFill>
                  <a:srgbClr val="000000"/>
                </a:solidFill>
                <a:effectLst/>
                <a:latin typeface="DejaVu Sans Mono"/>
              </a:rPr>
              <a:t>-x - </a:t>
            </a:r>
            <a:r>
              <a:rPr kumimoji="0" lang="en-US" altLang="en-US" sz="2400" b="0" i="0" u="none" strike="noStrike" cap="none" normalizeH="0" baseline="0" dirty="0" err="1">
                <a:ln>
                  <a:noFill/>
                </a:ln>
                <a:solidFill>
                  <a:srgbClr val="000000"/>
                </a:solidFill>
                <a:effectLst/>
                <a:latin typeface="DejaVu Sans Mono"/>
              </a:rPr>
              <a:t>maria_dev</a:t>
            </a:r>
            <a:r>
              <a:rPr kumimoji="0" lang="en-US" altLang="en-US" sz="2400" b="0" i="0" u="none" strike="noStrike" cap="none" normalizeH="0" baseline="0" dirty="0">
                <a:ln>
                  <a:noFill/>
                </a:ln>
                <a:solidFill>
                  <a:srgbClr val="000000"/>
                </a:solidFill>
                <a:effectLst/>
                <a:latin typeface="DejaVu Sans Mono"/>
              </a:rPr>
              <a:t> </a:t>
            </a:r>
            <a:r>
              <a:rPr kumimoji="0" lang="en-US" altLang="en-US" sz="2400" b="0" i="0" u="none" strike="noStrike" cap="none" normalizeH="0" baseline="0" dirty="0" err="1">
                <a:ln>
                  <a:noFill/>
                </a:ln>
                <a:solidFill>
                  <a:srgbClr val="000000"/>
                </a:solidFill>
                <a:effectLst/>
                <a:latin typeface="DejaVu Sans Mono"/>
              </a:rPr>
              <a:t>hdfs</a:t>
            </a:r>
            <a:r>
              <a:rPr kumimoji="0" lang="en-US" altLang="en-US" sz="2400" b="0" i="0" u="none" strike="noStrike" cap="none" normalizeH="0" baseline="0" dirty="0">
                <a:ln>
                  <a:noFill/>
                </a:ln>
                <a:solidFill>
                  <a:srgbClr val="000000"/>
                </a:solidFill>
                <a:effectLst/>
                <a:latin typeface="DejaVu Sans Mono"/>
              </a:rPr>
              <a:t> 0 2025-02-01 15:06 datasets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DejaVu Sans Mono"/>
              </a:rPr>
              <a:t>-</a:t>
            </a:r>
            <a:r>
              <a:rPr kumimoji="0" lang="en-US" altLang="en-US" sz="2400" b="0" i="0" u="none" strike="noStrike" cap="none" normalizeH="0" baseline="0" dirty="0" err="1">
                <a:ln>
                  <a:noFill/>
                </a:ln>
                <a:solidFill>
                  <a:srgbClr val="000000"/>
                </a:solidFill>
                <a:effectLst/>
                <a:latin typeface="DejaVu Sans Mono"/>
              </a:rPr>
              <a:t>rwxrwxrwx</a:t>
            </a:r>
            <a:r>
              <a:rPr kumimoji="0" lang="en-US" altLang="en-US" sz="2400" b="0" i="0" u="none" strike="noStrike" cap="none" normalizeH="0" baseline="0" dirty="0">
                <a:ln>
                  <a:noFill/>
                </a:ln>
                <a:solidFill>
                  <a:srgbClr val="000000"/>
                </a:solidFill>
                <a:effectLst/>
                <a:latin typeface="DejaVu Sans Mono"/>
              </a:rPr>
              <a:t> 1 </a:t>
            </a:r>
            <a:r>
              <a:rPr kumimoji="0" lang="en-US" altLang="en-US" sz="2400" b="0" i="0" u="none" strike="noStrike" cap="none" normalizeH="0" baseline="0" dirty="0" err="1">
                <a:ln>
                  <a:noFill/>
                </a:ln>
                <a:solidFill>
                  <a:srgbClr val="000000"/>
                </a:solidFill>
                <a:effectLst/>
                <a:latin typeface="DejaVu Sans Mono"/>
              </a:rPr>
              <a:t>maria_dev</a:t>
            </a:r>
            <a:r>
              <a:rPr kumimoji="0" lang="en-US" altLang="en-US" sz="2400" b="0" i="0" u="none" strike="noStrike" cap="none" normalizeH="0" baseline="0" dirty="0">
                <a:ln>
                  <a:noFill/>
                </a:ln>
                <a:solidFill>
                  <a:srgbClr val="000000"/>
                </a:solidFill>
                <a:effectLst/>
                <a:latin typeface="DejaVu Sans Mono"/>
              </a:rPr>
              <a:t> </a:t>
            </a:r>
            <a:r>
              <a:rPr kumimoji="0" lang="en-US" altLang="en-US" sz="2400" b="0" i="0" u="none" strike="noStrike" cap="none" normalizeH="0" baseline="0" dirty="0" err="1">
                <a:ln>
                  <a:noFill/>
                </a:ln>
                <a:solidFill>
                  <a:srgbClr val="000000"/>
                </a:solidFill>
                <a:effectLst/>
                <a:latin typeface="DejaVu Sans Mono"/>
              </a:rPr>
              <a:t>hdfs</a:t>
            </a:r>
            <a:r>
              <a:rPr kumimoji="0" lang="en-US" altLang="en-US" sz="2400" b="0" i="0" u="none" strike="noStrike" cap="none" normalizeH="0" baseline="0" dirty="0">
                <a:ln>
                  <a:noFill/>
                </a:ln>
                <a:solidFill>
                  <a:srgbClr val="000000"/>
                </a:solidFill>
                <a:effectLst/>
                <a:latin typeface="DejaVu Sans Mono"/>
              </a:rPr>
              <a:t> 282 2025-01-31 11:59 log.txt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DejaVu Sans Mono"/>
              </a:rPr>
              <a:t>-</a:t>
            </a:r>
            <a:r>
              <a:rPr kumimoji="0" lang="en-US" altLang="en-US" sz="2400" b="0" i="0" u="none" strike="noStrike" cap="none" normalizeH="0" baseline="0" dirty="0" err="1">
                <a:ln>
                  <a:noFill/>
                </a:ln>
                <a:solidFill>
                  <a:srgbClr val="000000"/>
                </a:solidFill>
                <a:effectLst/>
                <a:latin typeface="DejaVu Sans Mono"/>
              </a:rPr>
              <a:t>rw</a:t>
            </a:r>
            <a:r>
              <a:rPr kumimoji="0" lang="en-US" altLang="en-US" sz="2400" b="0" i="0" u="none" strike="noStrike" cap="none" normalizeH="0" baseline="0" dirty="0">
                <a:ln>
                  <a:noFill/>
                </a:ln>
                <a:solidFill>
                  <a:srgbClr val="000000"/>
                </a:solidFill>
                <a:effectLst/>
                <a:latin typeface="DejaVu Sans Mono"/>
              </a:rPr>
              <a:t>-r--r-- 1 </a:t>
            </a:r>
            <a:r>
              <a:rPr kumimoji="0" lang="en-US" altLang="en-US" sz="2400" b="0" i="0" u="none" strike="noStrike" cap="none" normalizeH="0" baseline="0" dirty="0" err="1">
                <a:ln>
                  <a:noFill/>
                </a:ln>
                <a:solidFill>
                  <a:srgbClr val="000000"/>
                </a:solidFill>
                <a:effectLst/>
                <a:latin typeface="DejaVu Sans Mono"/>
              </a:rPr>
              <a:t>maria_dev</a:t>
            </a:r>
            <a:r>
              <a:rPr kumimoji="0" lang="en-US" altLang="en-US" sz="2400" b="0" i="0" u="none" strike="noStrike" cap="none" normalizeH="0" baseline="0" dirty="0">
                <a:ln>
                  <a:noFill/>
                </a:ln>
                <a:solidFill>
                  <a:srgbClr val="000000"/>
                </a:solidFill>
                <a:effectLst/>
                <a:latin typeface="DejaVu Sans Mono"/>
              </a:rPr>
              <a:t> </a:t>
            </a:r>
            <a:r>
              <a:rPr kumimoji="0" lang="en-US" altLang="en-US" sz="2400" b="0" i="0" u="none" strike="noStrike" cap="none" normalizeH="0" baseline="0" dirty="0" err="1">
                <a:ln>
                  <a:noFill/>
                </a:ln>
                <a:solidFill>
                  <a:srgbClr val="000000"/>
                </a:solidFill>
                <a:effectLst/>
                <a:latin typeface="DejaVu Sans Mono"/>
              </a:rPr>
              <a:t>hdfs</a:t>
            </a:r>
            <a:r>
              <a:rPr kumimoji="0" lang="en-US" altLang="en-US" sz="2400" b="0" i="0" u="none" strike="noStrike" cap="none" normalizeH="0" baseline="0" dirty="0">
                <a:ln>
                  <a:noFill/>
                </a:ln>
                <a:solidFill>
                  <a:srgbClr val="000000"/>
                </a:solidFill>
                <a:effectLst/>
                <a:latin typeface="DejaVu Sans Mono"/>
              </a:rPr>
              <a:t> 983 2025-02-03 07:57 mapreducer.py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000000"/>
                </a:solidFill>
                <a:effectLst/>
                <a:latin typeface="DejaVu Sans Mono"/>
              </a:rPr>
              <a:t>drwxr</a:t>
            </a:r>
            <a:r>
              <a:rPr kumimoji="0" lang="en-US" altLang="en-US" sz="2400" b="0" i="0" u="none" strike="noStrike" cap="none" normalizeH="0" baseline="0" dirty="0">
                <a:ln>
                  <a:noFill/>
                </a:ln>
                <a:solidFill>
                  <a:srgbClr val="000000"/>
                </a:solidFill>
                <a:effectLst/>
                <a:latin typeface="DejaVu Sans Mono"/>
              </a:rPr>
              <a:t>-</a:t>
            </a:r>
            <a:r>
              <a:rPr kumimoji="0" lang="en-US" altLang="en-US" sz="2400" b="0" i="0" u="none" strike="noStrike" cap="none" normalizeH="0" baseline="0" dirty="0" err="1">
                <a:ln>
                  <a:noFill/>
                </a:ln>
                <a:solidFill>
                  <a:srgbClr val="000000"/>
                </a:solidFill>
                <a:effectLst/>
                <a:latin typeface="DejaVu Sans Mono"/>
              </a:rPr>
              <a:t>xr</a:t>
            </a:r>
            <a:r>
              <a:rPr kumimoji="0" lang="en-US" altLang="en-US" sz="2400" b="0" i="0" u="none" strike="noStrike" cap="none" normalizeH="0" baseline="0" dirty="0">
                <a:ln>
                  <a:noFill/>
                </a:ln>
                <a:solidFill>
                  <a:srgbClr val="000000"/>
                </a:solidFill>
                <a:effectLst/>
                <a:latin typeface="DejaVu Sans Mono"/>
              </a:rPr>
              <a:t>-x - </a:t>
            </a:r>
            <a:r>
              <a:rPr kumimoji="0" lang="en-US" altLang="en-US" sz="2400" b="0" i="0" u="none" strike="noStrike" cap="none" normalizeH="0" baseline="0" dirty="0" err="1">
                <a:ln>
                  <a:noFill/>
                </a:ln>
                <a:solidFill>
                  <a:srgbClr val="000000"/>
                </a:solidFill>
                <a:effectLst/>
                <a:latin typeface="DejaVu Sans Mono"/>
              </a:rPr>
              <a:t>maria_dev</a:t>
            </a:r>
            <a:r>
              <a:rPr kumimoji="0" lang="en-US" altLang="en-US" sz="2400" b="0" i="0" u="none" strike="noStrike" cap="none" normalizeH="0" baseline="0" dirty="0">
                <a:ln>
                  <a:noFill/>
                </a:ln>
                <a:solidFill>
                  <a:srgbClr val="000000"/>
                </a:solidFill>
                <a:effectLst/>
                <a:latin typeface="DejaVu Sans Mono"/>
              </a:rPr>
              <a:t> </a:t>
            </a:r>
            <a:r>
              <a:rPr kumimoji="0" lang="en-US" altLang="en-US" sz="2400" b="0" i="0" u="none" strike="noStrike" cap="none" normalizeH="0" baseline="0" dirty="0" err="1">
                <a:ln>
                  <a:noFill/>
                </a:ln>
                <a:solidFill>
                  <a:srgbClr val="000000"/>
                </a:solidFill>
                <a:effectLst/>
                <a:latin typeface="DejaVu Sans Mono"/>
              </a:rPr>
              <a:t>hdfs</a:t>
            </a:r>
            <a:r>
              <a:rPr kumimoji="0" lang="en-US" altLang="en-US" sz="2400" b="0" i="0" u="none" strike="noStrike" cap="none" normalizeH="0" baseline="0" dirty="0">
                <a:ln>
                  <a:noFill/>
                </a:ln>
                <a:solidFill>
                  <a:srgbClr val="000000"/>
                </a:solidFill>
                <a:effectLst/>
                <a:latin typeface="DejaVu Sans Mono"/>
              </a:rPr>
              <a:t> 0 2025-02-01 13:48 </a:t>
            </a:r>
            <a:r>
              <a:rPr kumimoji="0" lang="en-US" altLang="en-US" sz="2400" b="0" i="0" u="none" strike="noStrike" cap="none" normalizeH="0" baseline="0" dirty="0" err="1">
                <a:ln>
                  <a:noFill/>
                </a:ln>
                <a:solidFill>
                  <a:srgbClr val="000000"/>
                </a:solidFill>
                <a:effectLst/>
                <a:latin typeface="DejaVu Sans Mono"/>
              </a:rPr>
              <a:t>tmp</a:t>
            </a:r>
            <a:r>
              <a:rPr kumimoji="0" lang="en-US" altLang="en-US" sz="2400" b="0" i="0" u="none" strike="noStrike" cap="none" normalizeH="0" baseline="0" dirty="0">
                <a:ln>
                  <a:noFill/>
                </a:ln>
                <a:solidFill>
                  <a:srgbClr val="000000"/>
                </a:solidFill>
                <a:effectLst/>
                <a:latin typeface="DejaVu Sans Mono"/>
              </a:rPr>
              <a:t> </a:t>
            </a:r>
          </a:p>
        </p:txBody>
      </p:sp>
    </p:spTree>
    <p:extLst>
      <p:ext uri="{BB962C8B-B14F-4D97-AF65-F5344CB8AC3E}">
        <p14:creationId xmlns:p14="http://schemas.microsoft.com/office/powerpoint/2010/main" val="41093927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8B371F-F1CC-44C9-8D49-EE8CFEC37360}"/>
              </a:ext>
            </a:extLst>
          </p:cNvPr>
          <p:cNvSpPr>
            <a:spLocks noGrp="1"/>
          </p:cNvSpPr>
          <p:nvPr>
            <p:ph idx="1"/>
          </p:nvPr>
        </p:nvSpPr>
        <p:spPr>
          <a:xfrm>
            <a:off x="0" y="278296"/>
            <a:ext cx="11353800" cy="5898667"/>
          </a:xfrm>
        </p:spPr>
        <p:txBody>
          <a:bodyPr>
            <a:normAutofit fontScale="92500" lnSpcReduction="20000"/>
          </a:bodyPr>
          <a:lstStyle/>
          <a:p>
            <a:r>
              <a:rPr lang="en-US" b="1" dirty="0">
                <a:effectLst>
                  <a:outerShdw blurRad="38100" dist="38100" dir="2700000" algn="tl">
                    <a:srgbClr val="000000">
                      <a:alpha val="43137"/>
                    </a:srgbClr>
                  </a:outerShdw>
                </a:effectLst>
              </a:rPr>
              <a:t>Installing </a:t>
            </a:r>
            <a:r>
              <a:rPr lang="en-US" b="1" dirty="0" err="1">
                <a:effectLst>
                  <a:outerShdw blurRad="38100" dist="38100" dir="2700000" algn="tl">
                    <a:srgbClr val="000000">
                      <a:alpha val="43137"/>
                    </a:srgbClr>
                  </a:outerShdw>
                </a:effectLst>
              </a:rPr>
              <a:t>mrjob</a:t>
            </a:r>
            <a:r>
              <a:rPr lang="en-US" b="1" dirty="0">
                <a:effectLst>
                  <a:outerShdw blurRad="38100" dist="38100" dir="2700000" algn="tl">
                    <a:srgbClr val="000000">
                      <a:alpha val="43137"/>
                    </a:srgbClr>
                  </a:outerShdw>
                </a:effectLst>
              </a:rPr>
              <a:t> on HDP 2.6.5 (be sure to "</a:t>
            </a:r>
            <a:r>
              <a:rPr lang="en-US" b="1" dirty="0" err="1">
                <a:effectLst>
                  <a:outerShdw blurRad="38100" dist="38100" dir="2700000" algn="tl">
                    <a:srgbClr val="000000">
                      <a:alpha val="43137"/>
                    </a:srgbClr>
                  </a:outerShdw>
                </a:effectLst>
              </a:rPr>
              <a:t>su</a:t>
            </a:r>
            <a:r>
              <a:rPr lang="en-US" b="1" dirty="0">
                <a:effectLst>
                  <a:outerShdw blurRad="38100" dist="38100" dir="2700000" algn="tl">
                    <a:srgbClr val="000000">
                      <a:alpha val="43137"/>
                    </a:srgbClr>
                  </a:outerShdw>
                </a:effectLst>
              </a:rPr>
              <a:t> root" first, as shown in the video.)</a:t>
            </a:r>
          </a:p>
          <a:p>
            <a:r>
              <a:rPr lang="en-US" dirty="0" err="1">
                <a:highlight>
                  <a:srgbClr val="808000"/>
                </a:highlight>
              </a:rPr>
              <a:t>su</a:t>
            </a:r>
            <a:r>
              <a:rPr lang="en-US" dirty="0">
                <a:highlight>
                  <a:srgbClr val="808000"/>
                </a:highlight>
              </a:rPr>
              <a:t> root</a:t>
            </a:r>
          </a:p>
          <a:p>
            <a:r>
              <a:rPr lang="en-US" dirty="0">
                <a:highlight>
                  <a:srgbClr val="808000"/>
                </a:highlight>
              </a:rPr>
              <a:t>And change the password by default password is </a:t>
            </a:r>
            <a:r>
              <a:rPr lang="en-US" dirty="0" err="1">
                <a:highlight>
                  <a:srgbClr val="808000"/>
                </a:highlight>
              </a:rPr>
              <a:t>hadoop</a:t>
            </a:r>
            <a:endParaRPr lang="en-US" dirty="0">
              <a:highlight>
                <a:srgbClr val="808000"/>
              </a:highlight>
            </a:endParaRPr>
          </a:p>
          <a:p>
            <a:r>
              <a:rPr lang="en-US" dirty="0"/>
              <a:t>yum-config-manager --save --</a:t>
            </a:r>
            <a:r>
              <a:rPr lang="en-US" dirty="0" err="1"/>
              <a:t>setopt</a:t>
            </a:r>
            <a:r>
              <a:rPr lang="en-US" dirty="0"/>
              <a:t>=HDP-SOLR-2.6-100.skip_if_unavailable=true</a:t>
            </a:r>
          </a:p>
          <a:p>
            <a:r>
              <a:rPr lang="en-US" dirty="0"/>
              <a:t>yum install https://repo.ius.io/ius-release-el7.rpm </a:t>
            </a:r>
            <a:r>
              <a:rPr lang="en-US" dirty="0">
                <a:hlinkClick r:id="rId2"/>
              </a:rPr>
              <a:t>https://dl.fedoraproject.org/pub/epel/epel-release-latest-7.noarch.rpm</a:t>
            </a:r>
            <a:endParaRPr lang="en-US" dirty="0"/>
          </a:p>
          <a:p>
            <a:endParaRPr lang="en-US" dirty="0"/>
          </a:p>
          <a:p>
            <a:r>
              <a:rPr lang="en-US" dirty="0">
                <a:highlight>
                  <a:srgbClr val="FFFF00"/>
                </a:highlight>
              </a:rPr>
              <a:t>yum install python-pip</a:t>
            </a:r>
          </a:p>
          <a:p>
            <a:r>
              <a:rPr lang="en-US" dirty="0">
                <a:highlight>
                  <a:srgbClr val="C0C0C0"/>
                </a:highlight>
              </a:rPr>
              <a:t>curl https://bootstrap.pypa.io/pip/2.7/get-pip.py -o get-pip.py</a:t>
            </a:r>
          </a:p>
          <a:p>
            <a:r>
              <a:rPr lang="en-US" dirty="0">
                <a:highlight>
                  <a:srgbClr val="C0C0C0"/>
                </a:highlight>
              </a:rPr>
              <a:t>python get-pip.py</a:t>
            </a:r>
          </a:p>
          <a:p>
            <a:r>
              <a:rPr lang="en-US" dirty="0">
                <a:highlight>
                  <a:srgbClr val="C0C0C0"/>
                </a:highlight>
              </a:rPr>
              <a:t>pip install </a:t>
            </a:r>
            <a:r>
              <a:rPr lang="en-US" dirty="0" err="1">
                <a:highlight>
                  <a:srgbClr val="C0C0C0"/>
                </a:highlight>
              </a:rPr>
              <a:t>pathlib</a:t>
            </a:r>
            <a:endParaRPr lang="en-US" dirty="0">
              <a:highlight>
                <a:srgbClr val="C0C0C0"/>
              </a:highlight>
            </a:endParaRPr>
          </a:p>
          <a:p>
            <a:r>
              <a:rPr lang="en-US" dirty="0">
                <a:highlight>
                  <a:srgbClr val="C0C0C0"/>
                </a:highlight>
              </a:rPr>
              <a:t>pip install </a:t>
            </a:r>
            <a:r>
              <a:rPr lang="en-US" dirty="0" err="1">
                <a:highlight>
                  <a:srgbClr val="C0C0C0"/>
                </a:highlight>
              </a:rPr>
              <a:t>mrjob</a:t>
            </a:r>
            <a:r>
              <a:rPr lang="en-US" dirty="0">
                <a:highlight>
                  <a:srgbClr val="C0C0C0"/>
                </a:highlight>
              </a:rPr>
              <a:t>==0.7.4</a:t>
            </a:r>
          </a:p>
          <a:p>
            <a:r>
              <a:rPr lang="en-US" dirty="0">
                <a:highlight>
                  <a:srgbClr val="C0C0C0"/>
                </a:highlight>
              </a:rPr>
              <a:t>pip install </a:t>
            </a:r>
            <a:r>
              <a:rPr lang="en-US" dirty="0" err="1">
                <a:highlight>
                  <a:srgbClr val="C0C0C0"/>
                </a:highlight>
              </a:rPr>
              <a:t>PyYAML</a:t>
            </a:r>
            <a:r>
              <a:rPr lang="en-US" dirty="0">
                <a:highlight>
                  <a:srgbClr val="C0C0C0"/>
                </a:highlight>
              </a:rPr>
              <a:t>==5.4.1</a:t>
            </a:r>
          </a:p>
          <a:p>
            <a:r>
              <a:rPr lang="en-US" dirty="0">
                <a:highlight>
                  <a:srgbClr val="FFFF00"/>
                </a:highlight>
              </a:rPr>
              <a:t>yum install nano</a:t>
            </a:r>
          </a:p>
          <a:p>
            <a:endParaRPr lang="en-US" dirty="0">
              <a:highlight>
                <a:srgbClr val="C0C0C0"/>
              </a:highlight>
            </a:endParaRP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207277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B160-F021-4589-AA8C-24035D38F3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23D633-F1AB-4598-AEEF-9FBE66F5F865}"/>
              </a:ext>
            </a:extLst>
          </p:cNvPr>
          <p:cNvSpPr>
            <a:spLocks noGrp="1"/>
          </p:cNvSpPr>
          <p:nvPr>
            <p:ph idx="1"/>
          </p:nvPr>
        </p:nvSpPr>
        <p:spPr/>
        <p:txBody>
          <a:bodyPr/>
          <a:lstStyle/>
          <a:p>
            <a:r>
              <a:rPr lang="en-US" dirty="0"/>
              <a:t>Log in using the following credentials. (These are the default credentials to log in to Ambari).</a:t>
            </a:r>
          </a:p>
          <a:p>
            <a:r>
              <a:rPr lang="en-US" b="1" dirty="0"/>
              <a:t>Username: </a:t>
            </a:r>
            <a:r>
              <a:rPr lang="en-US" b="1" dirty="0" err="1"/>
              <a:t>maria_dev</a:t>
            </a:r>
            <a:endParaRPr lang="en-US" b="1" dirty="0"/>
          </a:p>
          <a:p>
            <a:r>
              <a:rPr lang="en-US" b="1" dirty="0"/>
              <a:t>Password: </a:t>
            </a:r>
            <a:r>
              <a:rPr lang="en-US" b="1" dirty="0" err="1"/>
              <a:t>maria_dev</a:t>
            </a:r>
            <a:endParaRPr lang="en-US" b="1" dirty="0"/>
          </a:p>
          <a:p>
            <a:endParaRPr lang="en-US" dirty="0"/>
          </a:p>
        </p:txBody>
      </p:sp>
    </p:spTree>
    <p:extLst>
      <p:ext uri="{BB962C8B-B14F-4D97-AF65-F5344CB8AC3E}">
        <p14:creationId xmlns:p14="http://schemas.microsoft.com/office/powerpoint/2010/main" val="230509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8D2D-1CE2-4D52-9C51-4D7F0C78A58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Map reducer example </a:t>
            </a:r>
          </a:p>
        </p:txBody>
      </p:sp>
      <p:sp>
        <p:nvSpPr>
          <p:cNvPr id="3" name="Content Placeholder 2">
            <a:extLst>
              <a:ext uri="{FF2B5EF4-FFF2-40B4-BE49-F238E27FC236}">
                <a16:creationId xmlns:a16="http://schemas.microsoft.com/office/drawing/2014/main" id="{4DA97D8D-5716-4A12-8ABF-0844B3FD9689}"/>
              </a:ext>
            </a:extLst>
          </p:cNvPr>
          <p:cNvSpPr>
            <a:spLocks noGrp="1"/>
          </p:cNvSpPr>
          <p:nvPr>
            <p:ph idx="1"/>
          </p:nvPr>
        </p:nvSpPr>
        <p:spPr/>
        <p:txBody>
          <a:bodyPr>
            <a:normAutofit fontScale="85000" lnSpcReduction="10000"/>
          </a:bodyPr>
          <a:lstStyle/>
          <a:p>
            <a:r>
              <a:rPr lang="en-US" dirty="0"/>
              <a:t>using </a:t>
            </a:r>
            <a:r>
              <a:rPr lang="en-US" dirty="0" err="1"/>
              <a:t>MRJob</a:t>
            </a:r>
            <a:r>
              <a:rPr lang="en-US" dirty="0"/>
              <a:t> that counts the occurrences of words in a text file.</a:t>
            </a:r>
          </a:p>
          <a:p>
            <a:endParaRPr lang="en-US" dirty="0"/>
          </a:p>
          <a:p>
            <a:r>
              <a:rPr lang="en-US" dirty="0" err="1"/>
              <a:t>wget</a:t>
            </a:r>
            <a:r>
              <a:rPr lang="en-US" dirty="0"/>
              <a:t> </a:t>
            </a:r>
            <a:r>
              <a:rPr lang="en-US" dirty="0">
                <a:hlinkClick r:id="rId2"/>
              </a:rPr>
              <a:t>https://raw.githubusercontent.com/sajidasahrmeen11/hadoop/main/map.py</a:t>
            </a:r>
            <a:endParaRPr lang="en-US" dirty="0"/>
          </a:p>
          <a:p>
            <a:endParaRPr lang="en-US" dirty="0"/>
          </a:p>
          <a:p>
            <a:endParaRPr lang="en-US" dirty="0"/>
          </a:p>
          <a:p>
            <a:r>
              <a:rPr lang="en-US" dirty="0"/>
              <a:t>And download input.txt from </a:t>
            </a:r>
            <a:r>
              <a:rPr lang="en-US" dirty="0" err="1"/>
              <a:t>github</a:t>
            </a:r>
            <a:r>
              <a:rPr lang="en-US" dirty="0"/>
              <a:t> </a:t>
            </a:r>
          </a:p>
          <a:p>
            <a:endParaRPr lang="en-US" dirty="0"/>
          </a:p>
          <a:p>
            <a:r>
              <a:rPr lang="en-US" dirty="0"/>
              <a:t>Now run on Hadoop with given command</a:t>
            </a:r>
          </a:p>
          <a:p>
            <a:r>
              <a:rPr lang="en-US" dirty="0"/>
              <a:t>python map.py -r </a:t>
            </a:r>
            <a:r>
              <a:rPr lang="en-US" dirty="0" err="1"/>
              <a:t>hadoop</a:t>
            </a:r>
            <a:r>
              <a:rPr lang="en-US" dirty="0"/>
              <a:t> --</a:t>
            </a:r>
            <a:r>
              <a:rPr lang="en-US" dirty="0" err="1"/>
              <a:t>hadoop</a:t>
            </a:r>
            <a:r>
              <a:rPr lang="en-US" dirty="0"/>
              <a:t>-streaming-jar /</a:t>
            </a:r>
            <a:r>
              <a:rPr lang="en-US" dirty="0" err="1"/>
              <a:t>usr</a:t>
            </a:r>
            <a:r>
              <a:rPr lang="en-US" dirty="0"/>
              <a:t>/</a:t>
            </a:r>
            <a:r>
              <a:rPr lang="en-US" dirty="0" err="1"/>
              <a:t>hdp</a:t>
            </a:r>
            <a:r>
              <a:rPr lang="en-US" dirty="0"/>
              <a:t>/current/</a:t>
            </a:r>
            <a:r>
              <a:rPr lang="en-US" dirty="0" err="1"/>
              <a:t>hadoop</a:t>
            </a:r>
            <a:r>
              <a:rPr lang="en-US" dirty="0"/>
              <a:t>-</a:t>
            </a:r>
            <a:r>
              <a:rPr lang="en-US" dirty="0" err="1"/>
              <a:t>mapreduce</a:t>
            </a:r>
            <a:r>
              <a:rPr lang="en-US" dirty="0"/>
              <a:t>-client/hadoop-streaming.jar input.txt</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CA2B530A-4F9A-4378-8CD7-8332707D6198}"/>
              </a:ext>
            </a:extLst>
          </p:cNvPr>
          <p:cNvPicPr>
            <a:picLocks noChangeAspect="1"/>
          </p:cNvPicPr>
          <p:nvPr/>
        </p:nvPicPr>
        <p:blipFill>
          <a:blip r:embed="rId3"/>
          <a:stretch>
            <a:fillRect/>
          </a:stretch>
        </p:blipFill>
        <p:spPr>
          <a:xfrm>
            <a:off x="7939087" y="3561397"/>
            <a:ext cx="2714625" cy="1495425"/>
          </a:xfrm>
          <a:prstGeom prst="rect">
            <a:avLst/>
          </a:prstGeom>
        </p:spPr>
      </p:pic>
    </p:spTree>
    <p:extLst>
      <p:ext uri="{BB962C8B-B14F-4D97-AF65-F5344CB8AC3E}">
        <p14:creationId xmlns:p14="http://schemas.microsoft.com/office/powerpoint/2010/main" val="1038944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6ACF-C809-441B-B8C2-E4179C2FF44B}"/>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MapReduce Example</a:t>
            </a:r>
          </a:p>
        </p:txBody>
      </p:sp>
      <p:sp>
        <p:nvSpPr>
          <p:cNvPr id="3" name="Content Placeholder 2">
            <a:extLst>
              <a:ext uri="{FF2B5EF4-FFF2-40B4-BE49-F238E27FC236}">
                <a16:creationId xmlns:a16="http://schemas.microsoft.com/office/drawing/2014/main" id="{B995484C-7D77-40D6-A35A-20ACEB08318E}"/>
              </a:ext>
            </a:extLst>
          </p:cNvPr>
          <p:cNvSpPr>
            <a:spLocks noGrp="1"/>
          </p:cNvSpPr>
          <p:nvPr>
            <p:ph idx="1"/>
          </p:nvPr>
        </p:nvSpPr>
        <p:spPr>
          <a:xfrm>
            <a:off x="838200" y="1578812"/>
            <a:ext cx="10515600" cy="5279188"/>
          </a:xfrm>
        </p:spPr>
        <p:txBody>
          <a:bodyPr>
            <a:normAutofit fontScale="62500" lnSpcReduction="20000"/>
          </a:bodyPr>
          <a:lstStyle/>
          <a:p>
            <a:r>
              <a:rPr lang="en-US" b="1" dirty="0">
                <a:effectLst>
                  <a:outerShdw blurRad="38100" dist="38100" dir="2700000" algn="tl">
                    <a:srgbClr val="000000">
                      <a:alpha val="43137"/>
                    </a:srgbClr>
                  </a:outerShdw>
                </a:effectLst>
              </a:rPr>
              <a:t>Find the most visited page by the user</a:t>
            </a:r>
          </a:p>
          <a:p>
            <a:endParaRPr lang="en-US" dirty="0"/>
          </a:p>
          <a:p>
            <a:r>
              <a:rPr lang="en-US" dirty="0" err="1"/>
              <a:t>wget</a:t>
            </a:r>
            <a:r>
              <a:rPr lang="en-US" dirty="0"/>
              <a:t> </a:t>
            </a:r>
            <a:r>
              <a:rPr lang="en-US" dirty="0">
                <a:hlinkClick r:id="rId2"/>
              </a:rPr>
              <a:t>https://raw.githubusercontent.com/sajidasahrmeen11/hadoop/main/mmo.py</a:t>
            </a:r>
            <a:endParaRPr lang="en-US" dirty="0"/>
          </a:p>
          <a:p>
            <a:endParaRPr lang="en-US" dirty="0"/>
          </a:p>
          <a:p>
            <a:endParaRPr lang="en-US" dirty="0"/>
          </a:p>
          <a:p>
            <a:r>
              <a:rPr lang="en-US" dirty="0"/>
              <a:t>And download lo.txt from </a:t>
            </a:r>
            <a:r>
              <a:rPr lang="en-US" dirty="0" err="1"/>
              <a:t>github</a:t>
            </a:r>
            <a:r>
              <a:rPr lang="en-US" dirty="0"/>
              <a:t> </a:t>
            </a:r>
          </a:p>
          <a:p>
            <a:pPr marL="0" indent="0">
              <a:buNone/>
            </a:pPr>
            <a:endParaRPr lang="en-US" dirty="0"/>
          </a:p>
          <a:p>
            <a:r>
              <a:rPr lang="en-US" dirty="0"/>
              <a:t>python mmo.py -r </a:t>
            </a:r>
            <a:r>
              <a:rPr lang="en-US" dirty="0" err="1"/>
              <a:t>hadoop</a:t>
            </a:r>
            <a:r>
              <a:rPr lang="en-US" dirty="0"/>
              <a:t> --</a:t>
            </a:r>
            <a:r>
              <a:rPr lang="en-US" dirty="0" err="1"/>
              <a:t>hadoop</a:t>
            </a:r>
            <a:r>
              <a:rPr lang="en-US" dirty="0"/>
              <a:t>-streaming-jar /</a:t>
            </a:r>
            <a:r>
              <a:rPr lang="en-US" dirty="0" err="1"/>
              <a:t>usr</a:t>
            </a:r>
            <a:r>
              <a:rPr lang="en-US" dirty="0"/>
              <a:t>/</a:t>
            </a:r>
            <a:r>
              <a:rPr lang="en-US" dirty="0" err="1"/>
              <a:t>hdp</a:t>
            </a:r>
            <a:r>
              <a:rPr lang="en-US" dirty="0"/>
              <a:t>/current/</a:t>
            </a:r>
            <a:r>
              <a:rPr lang="en-US" dirty="0" err="1"/>
              <a:t>hadoop</a:t>
            </a:r>
            <a:r>
              <a:rPr lang="en-US" dirty="0"/>
              <a:t>-</a:t>
            </a:r>
            <a:r>
              <a:rPr lang="en-US" dirty="0" err="1"/>
              <a:t>mapreduce</a:t>
            </a:r>
            <a:r>
              <a:rPr lang="en-US" dirty="0"/>
              <a:t>-client/hadoop-streaming.jar lo.txt</a:t>
            </a:r>
          </a:p>
          <a:p>
            <a:endParaRPr lang="en-US" dirty="0"/>
          </a:p>
          <a:p>
            <a:r>
              <a:rPr lang="en-US" dirty="0">
                <a:effectLst>
                  <a:outerShdw blurRad="38100" dist="38100" dir="2700000" algn="tl">
                    <a:srgbClr val="000000">
                      <a:alpha val="43137"/>
                    </a:srgbClr>
                  </a:outerShdw>
                </a:effectLst>
              </a:rPr>
              <a:t>Ls</a:t>
            </a:r>
            <a:r>
              <a:rPr lang="en-US" dirty="0"/>
              <a:t>  use for single node file list</a:t>
            </a:r>
          </a:p>
          <a:p>
            <a:r>
              <a:rPr lang="en-US" dirty="0">
                <a:effectLst>
                  <a:outerShdw blurRad="38100" dist="38100" dir="2700000" algn="tl">
                    <a:srgbClr val="000000">
                      <a:alpha val="43137"/>
                    </a:srgbClr>
                  </a:outerShdw>
                </a:effectLst>
              </a:rPr>
              <a:t>Hadoop fs –ls </a:t>
            </a:r>
            <a:r>
              <a:rPr lang="en-US" dirty="0"/>
              <a:t>for </a:t>
            </a:r>
            <a:r>
              <a:rPr lang="en-US" dirty="0" err="1"/>
              <a:t>hdfs</a:t>
            </a:r>
            <a:r>
              <a:rPr lang="en-US" dirty="0"/>
              <a:t> file list </a:t>
            </a:r>
            <a:r>
              <a:rPr lang="en-US" dirty="0" err="1"/>
              <a:t>ambari</a:t>
            </a:r>
            <a:r>
              <a:rPr lang="en-US" dirty="0"/>
              <a:t> </a:t>
            </a:r>
          </a:p>
          <a:p>
            <a:endParaRPr lang="en-US" dirty="0"/>
          </a:p>
          <a:p>
            <a:r>
              <a:rPr lang="en-US" dirty="0" err="1"/>
              <a:t>hadoop</a:t>
            </a:r>
            <a:r>
              <a:rPr lang="en-US" dirty="0"/>
              <a:t> fs -</a:t>
            </a:r>
            <a:r>
              <a:rPr lang="en-US" dirty="0" err="1"/>
              <a:t>mkdir</a:t>
            </a:r>
            <a:r>
              <a:rPr lang="en-US" dirty="0"/>
              <a:t> </a:t>
            </a:r>
            <a:r>
              <a:rPr lang="en-US" dirty="0" err="1"/>
              <a:t>mydrive</a:t>
            </a:r>
            <a:r>
              <a:rPr lang="en-US" dirty="0"/>
              <a:t>    create drive in </a:t>
            </a:r>
            <a:r>
              <a:rPr lang="en-US" dirty="0" err="1"/>
              <a:t>hdfs</a:t>
            </a:r>
            <a:r>
              <a:rPr lang="en-US" dirty="0"/>
              <a:t> </a:t>
            </a:r>
            <a:r>
              <a:rPr lang="en-US" dirty="0" err="1"/>
              <a:t>ambari</a:t>
            </a:r>
            <a:endParaRPr lang="en-US" dirty="0"/>
          </a:p>
          <a:p>
            <a:r>
              <a:rPr lang="en-US" b="1" dirty="0"/>
              <a:t>Move file from local to </a:t>
            </a:r>
            <a:r>
              <a:rPr lang="en-US" b="1" dirty="0" err="1"/>
              <a:t>ambari</a:t>
            </a:r>
            <a:r>
              <a:rPr lang="en-US" b="1" dirty="0"/>
              <a:t> </a:t>
            </a:r>
          </a:p>
          <a:p>
            <a:r>
              <a:rPr lang="en-US" dirty="0"/>
              <a:t> </a:t>
            </a:r>
            <a:r>
              <a:rPr lang="en-US" dirty="0" err="1"/>
              <a:t>hadoop</a:t>
            </a:r>
            <a:r>
              <a:rPr lang="en-US" dirty="0"/>
              <a:t> fs -</a:t>
            </a:r>
            <a:r>
              <a:rPr lang="en-US" dirty="0" err="1"/>
              <a:t>copyFromLocal</a:t>
            </a:r>
            <a:r>
              <a:rPr lang="en-US" dirty="0"/>
              <a:t> most.py mydrive/most.py</a:t>
            </a:r>
          </a:p>
          <a:p>
            <a:endParaRPr lang="en-US" dirty="0"/>
          </a:p>
          <a:p>
            <a:endParaRPr lang="en-US" dirty="0"/>
          </a:p>
        </p:txBody>
      </p:sp>
    </p:spTree>
    <p:extLst>
      <p:ext uri="{BB962C8B-B14F-4D97-AF65-F5344CB8AC3E}">
        <p14:creationId xmlns:p14="http://schemas.microsoft.com/office/powerpoint/2010/main" val="21285251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667DE-4615-491B-BECB-2CDF99177505}"/>
              </a:ext>
            </a:extLst>
          </p:cNvPr>
          <p:cNvSpPr>
            <a:spLocks noGrp="1"/>
          </p:cNvSpPr>
          <p:nvPr>
            <p:ph type="title"/>
          </p:nvPr>
        </p:nvSpPr>
        <p:spPr/>
        <p:txBody>
          <a:bodyPr/>
          <a:lstStyle/>
          <a:p>
            <a:r>
              <a:rPr lang="en-US" dirty="0"/>
              <a:t>MapReduce Example 1</a:t>
            </a:r>
          </a:p>
        </p:txBody>
      </p:sp>
      <p:sp>
        <p:nvSpPr>
          <p:cNvPr id="3" name="Content Placeholder 2">
            <a:extLst>
              <a:ext uri="{FF2B5EF4-FFF2-40B4-BE49-F238E27FC236}">
                <a16:creationId xmlns:a16="http://schemas.microsoft.com/office/drawing/2014/main" id="{96143D1D-0536-4D71-980F-CF2386D6A987}"/>
              </a:ext>
            </a:extLst>
          </p:cNvPr>
          <p:cNvSpPr>
            <a:spLocks noGrp="1"/>
          </p:cNvSpPr>
          <p:nvPr>
            <p:ph idx="1"/>
          </p:nvPr>
        </p:nvSpPr>
        <p:spPr/>
        <p:txBody>
          <a:bodyPr/>
          <a:lstStyle/>
          <a:p>
            <a:r>
              <a:rPr lang="en-US" b="1" i="0" dirty="0">
                <a:solidFill>
                  <a:srgbClr val="0F0F0F"/>
                </a:solidFill>
                <a:effectLst/>
                <a:latin typeface="Roboto"/>
              </a:rPr>
              <a:t>Analyzing Movie Ratings data to get the most popular ratings</a:t>
            </a:r>
          </a:p>
          <a:p>
            <a:endParaRPr lang="en-US" dirty="0"/>
          </a:p>
        </p:txBody>
      </p:sp>
    </p:spTree>
    <p:extLst>
      <p:ext uri="{BB962C8B-B14F-4D97-AF65-F5344CB8AC3E}">
        <p14:creationId xmlns:p14="http://schemas.microsoft.com/office/powerpoint/2010/main" val="29962130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567557-A7AA-439E-8852-C55C612BC755}"/>
              </a:ext>
            </a:extLst>
          </p:cNvPr>
          <p:cNvSpPr>
            <a:spLocks noGrp="1"/>
          </p:cNvSpPr>
          <p:nvPr>
            <p:ph idx="1"/>
          </p:nvPr>
        </p:nvSpPr>
        <p:spPr>
          <a:xfrm>
            <a:off x="0" y="265043"/>
            <a:ext cx="12192000" cy="6400800"/>
          </a:xfrm>
        </p:spPr>
        <p:txBody>
          <a:bodyPr>
            <a:normAutofit/>
          </a:bodyPr>
          <a:lstStyle/>
          <a:p>
            <a:r>
              <a:rPr lang="en-US" dirty="0" err="1"/>
              <a:t>wget</a:t>
            </a:r>
            <a:r>
              <a:rPr lang="en-US" dirty="0"/>
              <a:t> https://raw.githubusercontent.com/ashaypatil11/hadoop/main/ratings.data</a:t>
            </a:r>
          </a:p>
          <a:p>
            <a:r>
              <a:rPr lang="en-US" dirty="0" err="1"/>
              <a:t>wget</a:t>
            </a:r>
            <a:r>
              <a:rPr lang="en-US" dirty="0"/>
              <a:t> https://raw.githubusercontent.com/ashaypatil11/hadoop/main/MovieRatings.py</a:t>
            </a:r>
          </a:p>
          <a:p>
            <a:r>
              <a:rPr lang="en-US" dirty="0"/>
              <a:t>Running locally:</a:t>
            </a:r>
          </a:p>
          <a:p>
            <a:r>
              <a:rPr lang="en-US" dirty="0"/>
              <a:t>python MovieRatings.py </a:t>
            </a:r>
            <a:r>
              <a:rPr lang="en-US" dirty="0" err="1"/>
              <a:t>ratings.data</a:t>
            </a:r>
            <a:endParaRPr lang="en-US" dirty="0"/>
          </a:p>
          <a:p>
            <a:endParaRPr lang="en-US" dirty="0"/>
          </a:p>
          <a:p>
            <a:r>
              <a:rPr lang="en-US" b="1" dirty="0">
                <a:effectLst>
                  <a:outerShdw blurRad="38100" dist="38100" dir="2700000" algn="tl">
                    <a:srgbClr val="000000">
                      <a:alpha val="43137"/>
                    </a:srgbClr>
                  </a:outerShdw>
                </a:effectLst>
              </a:rPr>
              <a:t>Running on Hadoop cluster:</a:t>
            </a:r>
          </a:p>
          <a:p>
            <a:endParaRPr lang="en-US" dirty="0"/>
          </a:p>
          <a:p>
            <a:r>
              <a:rPr lang="en-US" dirty="0"/>
              <a:t>python MovieRatings.py -r </a:t>
            </a:r>
            <a:r>
              <a:rPr lang="en-US" dirty="0" err="1"/>
              <a:t>hadoop</a:t>
            </a:r>
            <a:r>
              <a:rPr lang="en-US" dirty="0"/>
              <a:t> --</a:t>
            </a:r>
            <a:r>
              <a:rPr lang="en-US" dirty="0" err="1"/>
              <a:t>hadoop</a:t>
            </a:r>
            <a:r>
              <a:rPr lang="en-US" dirty="0"/>
              <a:t>-streaming-jar /</a:t>
            </a:r>
            <a:r>
              <a:rPr lang="en-US" dirty="0" err="1"/>
              <a:t>usr</a:t>
            </a:r>
            <a:r>
              <a:rPr lang="en-US" dirty="0"/>
              <a:t>/</a:t>
            </a:r>
            <a:r>
              <a:rPr lang="en-US" dirty="0" err="1"/>
              <a:t>hdp</a:t>
            </a:r>
            <a:r>
              <a:rPr lang="en-US" dirty="0"/>
              <a:t>/current/</a:t>
            </a:r>
            <a:r>
              <a:rPr lang="en-US" dirty="0" err="1"/>
              <a:t>hadoop</a:t>
            </a:r>
            <a:r>
              <a:rPr lang="en-US" dirty="0"/>
              <a:t>-</a:t>
            </a:r>
            <a:r>
              <a:rPr lang="en-US" dirty="0" err="1"/>
              <a:t>mapreduce</a:t>
            </a:r>
            <a:r>
              <a:rPr lang="en-US" dirty="0"/>
              <a:t>-client/hadoop-streaming.jar </a:t>
            </a:r>
            <a:r>
              <a:rPr lang="en-US" dirty="0" err="1"/>
              <a:t>ratings.data</a:t>
            </a:r>
            <a:endParaRPr lang="en-US" dirty="0"/>
          </a:p>
        </p:txBody>
      </p:sp>
    </p:spTree>
    <p:extLst>
      <p:ext uri="{BB962C8B-B14F-4D97-AF65-F5344CB8AC3E}">
        <p14:creationId xmlns:p14="http://schemas.microsoft.com/office/powerpoint/2010/main" val="1002568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B395C-CD16-42EC-846B-1FB6ED54B25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Example 2</a:t>
            </a:r>
          </a:p>
        </p:txBody>
      </p:sp>
      <p:sp>
        <p:nvSpPr>
          <p:cNvPr id="3" name="Content Placeholder 2">
            <a:extLst>
              <a:ext uri="{FF2B5EF4-FFF2-40B4-BE49-F238E27FC236}">
                <a16:creationId xmlns:a16="http://schemas.microsoft.com/office/drawing/2014/main" id="{609668DB-95F3-42B8-A241-998A5EC59D6B}"/>
              </a:ext>
            </a:extLst>
          </p:cNvPr>
          <p:cNvSpPr>
            <a:spLocks noGrp="1"/>
          </p:cNvSpPr>
          <p:nvPr>
            <p:ph idx="1"/>
          </p:nvPr>
        </p:nvSpPr>
        <p:spPr/>
        <p:txBody>
          <a:bodyPr/>
          <a:lstStyle/>
          <a:p>
            <a:pPr algn="l"/>
            <a:r>
              <a:rPr lang="en-US" b="1" i="0" dirty="0">
                <a:solidFill>
                  <a:srgbClr val="0F0F0F"/>
                </a:solidFill>
                <a:effectLst/>
                <a:latin typeface="Roboto"/>
              </a:rPr>
              <a:t> Get the most popular movie from a dataset</a:t>
            </a:r>
          </a:p>
          <a:p>
            <a:endParaRPr lang="en-US" dirty="0"/>
          </a:p>
        </p:txBody>
      </p:sp>
    </p:spTree>
    <p:extLst>
      <p:ext uri="{BB962C8B-B14F-4D97-AF65-F5344CB8AC3E}">
        <p14:creationId xmlns:p14="http://schemas.microsoft.com/office/powerpoint/2010/main" val="2881859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3B93D-299C-4F8E-8CB7-80EECFB883BD}"/>
              </a:ext>
            </a:extLst>
          </p:cNvPr>
          <p:cNvSpPr>
            <a:spLocks noGrp="1"/>
          </p:cNvSpPr>
          <p:nvPr>
            <p:ph idx="1"/>
          </p:nvPr>
        </p:nvSpPr>
        <p:spPr>
          <a:xfrm>
            <a:off x="0" y="510362"/>
            <a:ext cx="12191999" cy="6347637"/>
          </a:xfrm>
        </p:spPr>
        <p:txBody>
          <a:bodyPr>
            <a:normAutofit fontScale="92500"/>
          </a:bodyPr>
          <a:lstStyle/>
          <a:p>
            <a:r>
              <a:rPr lang="en-US" b="0" i="0" dirty="0" err="1">
                <a:solidFill>
                  <a:srgbClr val="131313"/>
                </a:solidFill>
                <a:effectLst/>
                <a:latin typeface="Roboto"/>
              </a:rPr>
              <a:t>wget</a:t>
            </a:r>
            <a:r>
              <a:rPr lang="en-US" b="0" i="0" dirty="0">
                <a:solidFill>
                  <a:srgbClr val="131313"/>
                </a:solidFill>
                <a:effectLst/>
                <a:latin typeface="Roboto"/>
              </a:rPr>
              <a:t>   </a:t>
            </a:r>
            <a:r>
              <a:rPr lang="en-US" b="0" i="0" dirty="0">
                <a:solidFill>
                  <a:srgbClr val="131313"/>
                </a:solidFill>
                <a:effectLst/>
                <a:latin typeface="Roboto"/>
                <a:hlinkClick r:id="rId2"/>
              </a:rPr>
              <a:t>https://raw.githubusercontent.com/ashaypatil11/hadoop/main/TopMovies.py</a:t>
            </a:r>
            <a:endParaRPr lang="en-US" b="0" i="0" dirty="0">
              <a:solidFill>
                <a:srgbClr val="131313"/>
              </a:solidFill>
              <a:effectLst/>
              <a:latin typeface="Roboto"/>
            </a:endParaRPr>
          </a:p>
          <a:p>
            <a:r>
              <a:rPr lang="en-US" b="0" i="0" dirty="0" err="1">
                <a:solidFill>
                  <a:srgbClr val="131313"/>
                </a:solidFill>
                <a:effectLst/>
                <a:latin typeface="Roboto"/>
              </a:rPr>
              <a:t>wget</a:t>
            </a:r>
            <a:r>
              <a:rPr lang="en-US" b="0" i="0" dirty="0">
                <a:solidFill>
                  <a:srgbClr val="131313"/>
                </a:solidFill>
                <a:effectLst/>
                <a:latin typeface="Roboto"/>
              </a:rPr>
              <a:t>  </a:t>
            </a:r>
            <a:r>
              <a:rPr lang="en-US" b="0" i="0" dirty="0">
                <a:solidFill>
                  <a:srgbClr val="131313"/>
                </a:solidFill>
                <a:effectLst/>
                <a:latin typeface="Roboto"/>
                <a:hlinkClick r:id="rId3"/>
              </a:rPr>
              <a:t>https://raw.githubusercontent.com/ashaypatil11/hadoop/main/ratings.data</a:t>
            </a:r>
            <a:endParaRPr lang="en-US" b="0" i="0" dirty="0">
              <a:solidFill>
                <a:srgbClr val="131313"/>
              </a:solidFill>
              <a:effectLst/>
              <a:latin typeface="Roboto"/>
            </a:endParaRPr>
          </a:p>
          <a:p>
            <a:endParaRPr lang="en-US" b="0" i="0" dirty="0">
              <a:solidFill>
                <a:srgbClr val="131313"/>
              </a:solidFill>
              <a:effectLst>
                <a:outerShdw blurRad="38100" dist="38100" dir="2700000" algn="tl">
                  <a:srgbClr val="000000">
                    <a:alpha val="43137"/>
                  </a:srgbClr>
                </a:outerShdw>
              </a:effectLst>
              <a:latin typeface="Roboto"/>
            </a:endParaRPr>
          </a:p>
          <a:p>
            <a:r>
              <a:rPr lang="en-US" sz="3500" b="1" i="0" u="sng" dirty="0">
                <a:solidFill>
                  <a:srgbClr val="131313"/>
                </a:solidFill>
                <a:effectLst>
                  <a:outerShdw blurRad="38100" dist="38100" dir="2700000" algn="tl">
                    <a:srgbClr val="000000">
                      <a:alpha val="43137"/>
                    </a:srgbClr>
                  </a:outerShdw>
                </a:effectLst>
                <a:latin typeface="Roboto"/>
              </a:rPr>
              <a:t>Running locally: </a:t>
            </a:r>
          </a:p>
          <a:p>
            <a:r>
              <a:rPr lang="en-US" b="0" i="0" dirty="0">
                <a:solidFill>
                  <a:srgbClr val="131313"/>
                </a:solidFill>
                <a:effectLst/>
                <a:latin typeface="Roboto"/>
              </a:rPr>
              <a:t>Ls </a:t>
            </a:r>
          </a:p>
          <a:p>
            <a:r>
              <a:rPr lang="en-US" b="0" i="0" dirty="0">
                <a:solidFill>
                  <a:srgbClr val="131313"/>
                </a:solidFill>
                <a:effectLst/>
                <a:latin typeface="Roboto" panose="02000000000000000000" pitchFamily="2" charset="0"/>
              </a:rPr>
              <a:t>python TopMovies.py </a:t>
            </a:r>
            <a:r>
              <a:rPr lang="en-US" b="0" i="0" dirty="0" err="1">
                <a:solidFill>
                  <a:srgbClr val="131313"/>
                </a:solidFill>
                <a:effectLst/>
                <a:latin typeface="Roboto" panose="02000000000000000000" pitchFamily="2" charset="0"/>
              </a:rPr>
              <a:t>ratings.data</a:t>
            </a:r>
            <a:endParaRPr lang="en-US" b="0" i="0" dirty="0">
              <a:solidFill>
                <a:srgbClr val="131313"/>
              </a:solidFill>
              <a:effectLst/>
              <a:latin typeface="Roboto"/>
            </a:endParaRPr>
          </a:p>
          <a:p>
            <a:r>
              <a:rPr lang="en-US" b="1" i="0" u="sng" dirty="0">
                <a:solidFill>
                  <a:srgbClr val="131313"/>
                </a:solidFill>
                <a:effectLst>
                  <a:outerShdw blurRad="38100" dist="38100" dir="2700000" algn="tl">
                    <a:srgbClr val="000000">
                      <a:alpha val="43137"/>
                    </a:srgbClr>
                  </a:outerShdw>
                </a:effectLst>
                <a:latin typeface="Roboto"/>
              </a:rPr>
              <a:t>Running on Hadoop cluster:</a:t>
            </a:r>
          </a:p>
          <a:p>
            <a:endParaRPr lang="en-US" dirty="0">
              <a:solidFill>
                <a:srgbClr val="131313"/>
              </a:solidFill>
              <a:latin typeface="Roboto"/>
            </a:endParaRPr>
          </a:p>
          <a:p>
            <a:r>
              <a:rPr lang="en-US" b="0" i="0" dirty="0">
                <a:solidFill>
                  <a:srgbClr val="131313"/>
                </a:solidFill>
                <a:effectLst/>
                <a:latin typeface="Roboto"/>
              </a:rPr>
              <a:t> </a:t>
            </a:r>
            <a:r>
              <a:rPr lang="en-US" b="0" i="0" dirty="0">
                <a:solidFill>
                  <a:srgbClr val="131313"/>
                </a:solidFill>
                <a:effectLst/>
                <a:latin typeface="Roboto" panose="02000000000000000000" pitchFamily="2" charset="0"/>
              </a:rPr>
              <a:t>python TopMovies.py -r </a:t>
            </a:r>
            <a:r>
              <a:rPr lang="en-US" b="0" i="0" dirty="0" err="1">
                <a:solidFill>
                  <a:srgbClr val="131313"/>
                </a:solidFill>
                <a:effectLst/>
                <a:latin typeface="Roboto" panose="02000000000000000000" pitchFamily="2" charset="0"/>
              </a:rPr>
              <a:t>hadoop</a:t>
            </a:r>
            <a:r>
              <a:rPr lang="en-US" b="0" i="0" dirty="0">
                <a:solidFill>
                  <a:srgbClr val="131313"/>
                </a:solidFill>
                <a:effectLst/>
                <a:latin typeface="Roboto" panose="02000000000000000000" pitchFamily="2" charset="0"/>
              </a:rPr>
              <a:t> --</a:t>
            </a:r>
            <a:r>
              <a:rPr lang="en-US" b="0" i="0" dirty="0" err="1">
                <a:solidFill>
                  <a:srgbClr val="131313"/>
                </a:solidFill>
                <a:effectLst/>
                <a:latin typeface="Roboto" panose="02000000000000000000" pitchFamily="2" charset="0"/>
              </a:rPr>
              <a:t>hadoop</a:t>
            </a:r>
            <a:r>
              <a:rPr lang="en-US" b="0" i="0" dirty="0">
                <a:solidFill>
                  <a:srgbClr val="131313"/>
                </a:solidFill>
                <a:effectLst/>
                <a:latin typeface="Roboto" panose="02000000000000000000" pitchFamily="2" charset="0"/>
              </a:rPr>
              <a:t>-streaming-jar /</a:t>
            </a:r>
            <a:r>
              <a:rPr lang="en-US" b="0" i="0" dirty="0" err="1">
                <a:solidFill>
                  <a:srgbClr val="131313"/>
                </a:solidFill>
                <a:effectLst/>
                <a:latin typeface="Roboto" panose="02000000000000000000" pitchFamily="2" charset="0"/>
              </a:rPr>
              <a:t>usr</a:t>
            </a:r>
            <a:r>
              <a:rPr lang="en-US" b="0" i="0" dirty="0">
                <a:solidFill>
                  <a:srgbClr val="131313"/>
                </a:solidFill>
                <a:effectLst/>
                <a:latin typeface="Roboto" panose="02000000000000000000" pitchFamily="2" charset="0"/>
              </a:rPr>
              <a:t>/</a:t>
            </a:r>
            <a:r>
              <a:rPr lang="en-US" b="0" i="0" dirty="0" err="1">
                <a:solidFill>
                  <a:srgbClr val="131313"/>
                </a:solidFill>
                <a:effectLst/>
                <a:latin typeface="Roboto" panose="02000000000000000000" pitchFamily="2" charset="0"/>
              </a:rPr>
              <a:t>hdp</a:t>
            </a:r>
            <a:r>
              <a:rPr lang="en-US" b="0" i="0" dirty="0">
                <a:solidFill>
                  <a:srgbClr val="131313"/>
                </a:solidFill>
                <a:effectLst/>
                <a:latin typeface="Roboto" panose="02000000000000000000" pitchFamily="2" charset="0"/>
              </a:rPr>
              <a:t>/current/</a:t>
            </a:r>
            <a:r>
              <a:rPr lang="en-US" b="0" i="0" dirty="0" err="1">
                <a:solidFill>
                  <a:srgbClr val="131313"/>
                </a:solidFill>
                <a:effectLst/>
                <a:latin typeface="Roboto" panose="02000000000000000000" pitchFamily="2" charset="0"/>
              </a:rPr>
              <a:t>hadoop</a:t>
            </a:r>
            <a:r>
              <a:rPr lang="en-US" b="0" i="0" dirty="0">
                <a:solidFill>
                  <a:srgbClr val="131313"/>
                </a:solidFill>
                <a:effectLst/>
                <a:latin typeface="Roboto" panose="02000000000000000000" pitchFamily="2" charset="0"/>
              </a:rPr>
              <a:t>-</a:t>
            </a:r>
            <a:r>
              <a:rPr lang="en-US" b="0" i="0" dirty="0" err="1">
                <a:solidFill>
                  <a:srgbClr val="131313"/>
                </a:solidFill>
                <a:effectLst/>
                <a:latin typeface="Roboto" panose="02000000000000000000" pitchFamily="2" charset="0"/>
              </a:rPr>
              <a:t>mapreduce</a:t>
            </a:r>
            <a:r>
              <a:rPr lang="en-US" b="0" i="0" dirty="0">
                <a:solidFill>
                  <a:srgbClr val="131313"/>
                </a:solidFill>
                <a:effectLst/>
                <a:latin typeface="Roboto" panose="02000000000000000000" pitchFamily="2" charset="0"/>
              </a:rPr>
              <a:t>-client/hadoop-streaming.jar </a:t>
            </a:r>
            <a:r>
              <a:rPr lang="en-US" b="0" i="0" dirty="0" err="1">
                <a:solidFill>
                  <a:srgbClr val="131313"/>
                </a:solidFill>
                <a:effectLst/>
                <a:latin typeface="Roboto" panose="02000000000000000000" pitchFamily="2" charset="0"/>
              </a:rPr>
              <a:t>ratings.data</a:t>
            </a:r>
            <a:br>
              <a:rPr lang="en-US" dirty="0"/>
            </a:br>
            <a:endParaRPr lang="en-US" dirty="0"/>
          </a:p>
        </p:txBody>
      </p:sp>
    </p:spTree>
    <p:extLst>
      <p:ext uri="{BB962C8B-B14F-4D97-AF65-F5344CB8AC3E}">
        <p14:creationId xmlns:p14="http://schemas.microsoft.com/office/powerpoint/2010/main" val="2607016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D5A24-B463-4447-9F99-5B3C506655BD}"/>
              </a:ext>
            </a:extLst>
          </p:cNvPr>
          <p:cNvSpPr>
            <a:spLocks noGrp="1"/>
          </p:cNvSpPr>
          <p:nvPr>
            <p:ph type="title"/>
          </p:nvPr>
        </p:nvSpPr>
        <p:spPr/>
        <p:txBody>
          <a:bodyPr/>
          <a:lstStyle/>
          <a:p>
            <a:r>
              <a:rPr lang="en-US" dirty="0"/>
              <a:t>ETL</a:t>
            </a:r>
          </a:p>
        </p:txBody>
      </p:sp>
      <p:sp>
        <p:nvSpPr>
          <p:cNvPr id="3" name="Content Placeholder 2">
            <a:extLst>
              <a:ext uri="{FF2B5EF4-FFF2-40B4-BE49-F238E27FC236}">
                <a16:creationId xmlns:a16="http://schemas.microsoft.com/office/drawing/2014/main" id="{8FC299B2-CE2E-4A47-8D19-88047D8B028B}"/>
              </a:ext>
            </a:extLst>
          </p:cNvPr>
          <p:cNvSpPr>
            <a:spLocks noGrp="1"/>
          </p:cNvSpPr>
          <p:nvPr>
            <p:ph idx="1"/>
          </p:nvPr>
        </p:nvSpPr>
        <p:spPr/>
        <p:txBody>
          <a:bodyPr>
            <a:normAutofit lnSpcReduction="10000"/>
          </a:bodyPr>
          <a:lstStyle/>
          <a:p>
            <a:r>
              <a:rPr lang="en-US" dirty="0" err="1"/>
              <a:t>wget</a:t>
            </a:r>
            <a:r>
              <a:rPr lang="en-US" dirty="0"/>
              <a:t> </a:t>
            </a:r>
            <a:r>
              <a:rPr lang="en-US" dirty="0">
                <a:hlinkClick r:id="rId2"/>
              </a:rPr>
              <a:t>https://raw.githubusercontent.com/sajidasahrmeen11/hadoop/main/etll.py</a:t>
            </a:r>
            <a:endParaRPr lang="en-US" dirty="0"/>
          </a:p>
          <a:p>
            <a:endParaRPr lang="en-US" dirty="0"/>
          </a:p>
          <a:p>
            <a:endParaRPr lang="en-US" dirty="0"/>
          </a:p>
          <a:p>
            <a:r>
              <a:rPr lang="en-US" dirty="0"/>
              <a:t>And download lo.txt from </a:t>
            </a:r>
            <a:r>
              <a:rPr lang="en-US" dirty="0" err="1"/>
              <a:t>github</a:t>
            </a:r>
            <a:r>
              <a:rPr lang="en-US" dirty="0"/>
              <a:t> </a:t>
            </a:r>
          </a:p>
          <a:p>
            <a:pPr marL="0" indent="0">
              <a:buNone/>
            </a:pPr>
            <a:endParaRPr lang="en-US" dirty="0"/>
          </a:p>
          <a:p>
            <a:r>
              <a:rPr lang="en-US" dirty="0"/>
              <a:t>Python etll.py -r </a:t>
            </a:r>
            <a:r>
              <a:rPr lang="en-US" dirty="0" err="1"/>
              <a:t>hadoop</a:t>
            </a:r>
            <a:r>
              <a:rPr lang="en-US" dirty="0"/>
              <a:t> --</a:t>
            </a:r>
            <a:r>
              <a:rPr lang="en-US" dirty="0" err="1"/>
              <a:t>hadoop</a:t>
            </a:r>
            <a:r>
              <a:rPr lang="en-US" dirty="0"/>
              <a:t>-streaming-jar /</a:t>
            </a:r>
            <a:r>
              <a:rPr lang="en-US" dirty="0" err="1"/>
              <a:t>usr</a:t>
            </a:r>
            <a:r>
              <a:rPr lang="en-US" dirty="0"/>
              <a:t>/</a:t>
            </a:r>
            <a:r>
              <a:rPr lang="en-US" dirty="0" err="1"/>
              <a:t>hdp</a:t>
            </a:r>
            <a:r>
              <a:rPr lang="en-US" dirty="0"/>
              <a:t>/current/</a:t>
            </a:r>
            <a:r>
              <a:rPr lang="en-US" dirty="0" err="1"/>
              <a:t>hadoop</a:t>
            </a:r>
            <a:r>
              <a:rPr lang="en-US" dirty="0"/>
              <a:t>-</a:t>
            </a:r>
            <a:r>
              <a:rPr lang="en-US" dirty="0" err="1"/>
              <a:t>mapreduce</a:t>
            </a:r>
            <a:r>
              <a:rPr lang="en-US" dirty="0"/>
              <a:t>-client/hadoop-streaming.jar lo.txt</a:t>
            </a:r>
          </a:p>
          <a:p>
            <a:endParaRPr lang="en-US" dirty="0"/>
          </a:p>
        </p:txBody>
      </p:sp>
    </p:spTree>
    <p:extLst>
      <p:ext uri="{BB962C8B-B14F-4D97-AF65-F5344CB8AC3E}">
        <p14:creationId xmlns:p14="http://schemas.microsoft.com/office/powerpoint/2010/main" val="3584951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59EA-AF3D-4B41-AD76-1376C09E20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E34191-EA2A-40E3-AC6E-C2246BA0B0FA}"/>
              </a:ext>
            </a:extLst>
          </p:cNvPr>
          <p:cNvSpPr>
            <a:spLocks noGrp="1"/>
          </p:cNvSpPr>
          <p:nvPr>
            <p:ph idx="1"/>
          </p:nvPr>
        </p:nvSpPr>
        <p:spPr/>
        <p:txBody>
          <a:bodyPr/>
          <a:lstStyle/>
          <a:p>
            <a:r>
              <a:rPr lang="en-US" dirty="0">
                <a:hlinkClick r:id="rId2"/>
              </a:rPr>
              <a:t>https://medium.com/towards-data-science/interview-with-apache-pig-theory-and-practical-guide-6c44f06a4ca9</a:t>
            </a:r>
            <a:endParaRPr lang="en-US" dirty="0"/>
          </a:p>
          <a:p>
            <a:endParaRPr lang="en-US" dirty="0"/>
          </a:p>
          <a:p>
            <a:r>
              <a:rPr lang="en-US" dirty="0"/>
              <a:t>https://o.onslip.net/HDPDocuments/Ambari-2.2.1.0/bk_ambari_views_guide/content/section_write_pig_scripts_pig_view.html</a:t>
            </a:r>
          </a:p>
        </p:txBody>
      </p:sp>
    </p:spTree>
    <p:extLst>
      <p:ext uri="{BB962C8B-B14F-4D97-AF65-F5344CB8AC3E}">
        <p14:creationId xmlns:p14="http://schemas.microsoft.com/office/powerpoint/2010/main" val="3963357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89B89-CF06-4403-924B-3FB438C507B7}"/>
              </a:ext>
            </a:extLst>
          </p:cNvPr>
          <p:cNvSpPr>
            <a:spLocks noGrp="1"/>
          </p:cNvSpPr>
          <p:nvPr>
            <p:ph type="title"/>
          </p:nvPr>
        </p:nvSpPr>
        <p:spPr/>
        <p:txBody>
          <a:bodyPr/>
          <a:lstStyle/>
          <a:p>
            <a:r>
              <a:rPr lang="en-US" b="1" u="sng" dirty="0">
                <a:effectLst>
                  <a:outerShdw blurRad="38100" dist="38100" dir="2700000" algn="tl">
                    <a:srgbClr val="000000">
                      <a:alpha val="43137"/>
                    </a:srgbClr>
                  </a:outerShdw>
                </a:effectLst>
              </a:rPr>
              <a:t>What is YARN?</a:t>
            </a:r>
          </a:p>
        </p:txBody>
      </p:sp>
      <p:sp>
        <p:nvSpPr>
          <p:cNvPr id="3" name="Content Placeholder 2">
            <a:extLst>
              <a:ext uri="{FF2B5EF4-FFF2-40B4-BE49-F238E27FC236}">
                <a16:creationId xmlns:a16="http://schemas.microsoft.com/office/drawing/2014/main" id="{84BB04F3-E550-4926-9FA8-03139A5026E0}"/>
              </a:ext>
            </a:extLst>
          </p:cNvPr>
          <p:cNvSpPr>
            <a:spLocks noGrp="1"/>
          </p:cNvSpPr>
          <p:nvPr>
            <p:ph idx="1"/>
          </p:nvPr>
        </p:nvSpPr>
        <p:spPr>
          <a:xfrm>
            <a:off x="838200" y="1348547"/>
            <a:ext cx="10515600" cy="4351338"/>
          </a:xfrm>
        </p:spPr>
        <p:txBody>
          <a:bodyPr>
            <a:normAutofit fontScale="92500" lnSpcReduction="10000"/>
          </a:bodyPr>
          <a:lstStyle/>
          <a:p>
            <a:r>
              <a:rPr lang="en-US" b="1" dirty="0"/>
              <a:t>YARN (Yet Another Resource Negotiator)</a:t>
            </a:r>
            <a:r>
              <a:rPr lang="en-US" dirty="0"/>
              <a:t> is Hadoop's </a:t>
            </a:r>
            <a:r>
              <a:rPr lang="en-US" b="1" dirty="0"/>
              <a:t>resource management system</a:t>
            </a:r>
            <a:r>
              <a:rPr lang="en-US" dirty="0"/>
              <a:t>. It helps in:</a:t>
            </a:r>
          </a:p>
          <a:p>
            <a:r>
              <a:rPr lang="en-US" b="1" dirty="0"/>
              <a:t>Job scheduling</a:t>
            </a:r>
            <a:r>
              <a:rPr lang="en-US" dirty="0"/>
              <a:t> → Assigns computing tasks across different Hadoop nodes.</a:t>
            </a:r>
          </a:p>
          <a:p>
            <a:r>
              <a:rPr lang="en-US" b="1" dirty="0"/>
              <a:t>Resource allocation</a:t>
            </a:r>
            <a:r>
              <a:rPr lang="en-US" dirty="0"/>
              <a:t> → Manages memory, CPU, and other resources efficiently.</a:t>
            </a:r>
          </a:p>
          <a:p>
            <a:r>
              <a:rPr lang="en-US" b="1" dirty="0"/>
              <a:t>Parallel execution</a:t>
            </a:r>
            <a:r>
              <a:rPr lang="en-US" dirty="0"/>
              <a:t> → Allows multiple MapReduce jobs to run simultaneously.</a:t>
            </a:r>
          </a:p>
          <a:p>
            <a:r>
              <a:rPr lang="en-US" dirty="0"/>
              <a:t>YARN will manage and execute the Hadoop Streaming job.</a:t>
            </a:r>
          </a:p>
          <a:p>
            <a:r>
              <a:rPr lang="en-US" dirty="0"/>
              <a:t>The job progress and logs can be monitored in </a:t>
            </a:r>
            <a:r>
              <a:rPr lang="en-US" b="1" dirty="0"/>
              <a:t>YARN Resource Manager UI</a:t>
            </a:r>
          </a:p>
          <a:p>
            <a:r>
              <a:rPr lang="en-US" b="1" dirty="0"/>
              <a:t>Localhost:8088</a:t>
            </a:r>
            <a:endParaRPr lang="en-US" dirty="0"/>
          </a:p>
          <a:p>
            <a:endParaRPr lang="en-US" dirty="0"/>
          </a:p>
        </p:txBody>
      </p:sp>
      <p:sp>
        <p:nvSpPr>
          <p:cNvPr id="4" name="Rectangle 1">
            <a:extLst>
              <a:ext uri="{FF2B5EF4-FFF2-40B4-BE49-F238E27FC236}">
                <a16:creationId xmlns:a16="http://schemas.microsoft.com/office/drawing/2014/main" id="{CDE96C7B-5448-4A80-A155-1CA59497C8FB}"/>
              </a:ext>
            </a:extLst>
          </p:cNvPr>
          <p:cNvSpPr>
            <a:spLocks noChangeArrowheads="1"/>
          </p:cNvSpPr>
          <p:nvPr/>
        </p:nvSpPr>
        <p:spPr bwMode="auto">
          <a:xfrm>
            <a:off x="0" y="-477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The processed data will be stored in </a:t>
            </a:r>
            <a:r>
              <a:rPr kumimoji="0" lang="en-US" altLang="en-US" sz="1000" b="0" i="0" u="none" strike="noStrike" cap="none" normalizeH="0" baseline="0">
                <a:ln>
                  <a:noFill/>
                </a:ln>
                <a:solidFill>
                  <a:schemeClr val="tx1"/>
                </a:solidFill>
                <a:effectLst/>
                <a:latin typeface="Arial Unicode MS"/>
              </a:rPr>
              <a:t>/output/part-00000</a:t>
            </a:r>
            <a:r>
              <a:rPr kumimoji="0" lang="en-US" altLang="en-US" sz="1100" b="0" i="0" u="none" strike="noStrike" cap="none" normalizeH="0" baseline="0">
                <a:ln>
                  <a:noFill/>
                </a:ln>
                <a:solidFill>
                  <a:schemeClr val="tx1"/>
                </a:solidFill>
                <a:effectLst/>
              </a:rPr>
              <a:t> in HDFS.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67366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98F77-A0EF-47C4-88D4-FCF9133EC023}"/>
              </a:ext>
            </a:extLst>
          </p:cNvPr>
          <p:cNvSpPr>
            <a:spLocks noGrp="1"/>
          </p:cNvSpPr>
          <p:nvPr>
            <p:ph type="title"/>
          </p:nvPr>
        </p:nvSpPr>
        <p:spPr/>
        <p:txBody>
          <a:bodyPr>
            <a:normAutofit/>
          </a:bodyPr>
          <a:lstStyle/>
          <a:p>
            <a:r>
              <a:rPr lang="en-US" sz="4800" b="1" u="sng" dirty="0">
                <a:effectLst>
                  <a:outerShdw blurRad="38100" dist="38100" dir="2700000" algn="tl">
                    <a:srgbClr val="000000">
                      <a:alpha val="43137"/>
                    </a:srgbClr>
                  </a:outerShdw>
                </a:effectLst>
              </a:rPr>
              <a:t>YARN task</a:t>
            </a:r>
          </a:p>
        </p:txBody>
      </p:sp>
      <p:sp>
        <p:nvSpPr>
          <p:cNvPr id="3" name="Content Placeholder 2">
            <a:extLst>
              <a:ext uri="{FF2B5EF4-FFF2-40B4-BE49-F238E27FC236}">
                <a16:creationId xmlns:a16="http://schemas.microsoft.com/office/drawing/2014/main" id="{B25D5C04-EDAF-49DC-9B57-35493B0DBA67}"/>
              </a:ext>
            </a:extLst>
          </p:cNvPr>
          <p:cNvSpPr>
            <a:spLocks noGrp="1"/>
          </p:cNvSpPr>
          <p:nvPr>
            <p:ph idx="1"/>
          </p:nvPr>
        </p:nvSpPr>
        <p:spPr/>
        <p:txBody>
          <a:bodyPr/>
          <a:lstStyle/>
          <a:p>
            <a:r>
              <a:rPr lang="en-US" dirty="0"/>
              <a:t>This task involves setting up and executing a Hadoop Streaming job using Python on HDFS (Hadoop Distributed File System) and managing it with YARN (Yet Another Resource Negotiator). The steps include:</a:t>
            </a:r>
          </a:p>
        </p:txBody>
      </p:sp>
      <p:pic>
        <p:nvPicPr>
          <p:cNvPr id="5" name="Picture 4">
            <a:extLst>
              <a:ext uri="{FF2B5EF4-FFF2-40B4-BE49-F238E27FC236}">
                <a16:creationId xmlns:a16="http://schemas.microsoft.com/office/drawing/2014/main" id="{549074D6-4A86-4659-ABB5-24168C72F426}"/>
              </a:ext>
            </a:extLst>
          </p:cNvPr>
          <p:cNvPicPr>
            <a:picLocks noChangeAspect="1"/>
          </p:cNvPicPr>
          <p:nvPr/>
        </p:nvPicPr>
        <p:blipFill>
          <a:blip r:embed="rId2"/>
          <a:stretch>
            <a:fillRect/>
          </a:stretch>
        </p:blipFill>
        <p:spPr>
          <a:xfrm>
            <a:off x="1895061" y="3906078"/>
            <a:ext cx="6686550" cy="1466850"/>
          </a:xfrm>
          <a:prstGeom prst="rect">
            <a:avLst/>
          </a:prstGeom>
        </p:spPr>
      </p:pic>
    </p:spTree>
    <p:extLst>
      <p:ext uri="{BB962C8B-B14F-4D97-AF65-F5344CB8AC3E}">
        <p14:creationId xmlns:p14="http://schemas.microsoft.com/office/powerpoint/2010/main" val="2794297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1EA7A3-7B87-422B-97C5-F625E54BBB66}"/>
              </a:ext>
            </a:extLst>
          </p:cNvPr>
          <p:cNvPicPr>
            <a:picLocks noGrp="1" noChangeAspect="1"/>
          </p:cNvPicPr>
          <p:nvPr>
            <p:ph idx="1"/>
          </p:nvPr>
        </p:nvPicPr>
        <p:blipFill>
          <a:blip r:embed="rId2"/>
          <a:stretch>
            <a:fillRect/>
          </a:stretch>
        </p:blipFill>
        <p:spPr>
          <a:xfrm>
            <a:off x="751589" y="679395"/>
            <a:ext cx="3905250" cy="2390775"/>
          </a:xfrm>
        </p:spPr>
      </p:pic>
      <p:pic>
        <p:nvPicPr>
          <p:cNvPr id="7" name="Picture 6">
            <a:extLst>
              <a:ext uri="{FF2B5EF4-FFF2-40B4-BE49-F238E27FC236}">
                <a16:creationId xmlns:a16="http://schemas.microsoft.com/office/drawing/2014/main" id="{FA03E816-33A3-4E06-991B-0D3FA5B48BA8}"/>
              </a:ext>
            </a:extLst>
          </p:cNvPr>
          <p:cNvPicPr>
            <a:picLocks noChangeAspect="1"/>
          </p:cNvPicPr>
          <p:nvPr/>
        </p:nvPicPr>
        <p:blipFill>
          <a:blip r:embed="rId3"/>
          <a:stretch>
            <a:fillRect/>
          </a:stretch>
        </p:blipFill>
        <p:spPr>
          <a:xfrm>
            <a:off x="4987556" y="2499316"/>
            <a:ext cx="5257800" cy="2114550"/>
          </a:xfrm>
          <a:prstGeom prst="rect">
            <a:avLst/>
          </a:prstGeom>
        </p:spPr>
      </p:pic>
    </p:spTree>
    <p:extLst>
      <p:ext uri="{BB962C8B-B14F-4D97-AF65-F5344CB8AC3E}">
        <p14:creationId xmlns:p14="http://schemas.microsoft.com/office/powerpoint/2010/main" val="37044873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2C26C-9F26-4466-8CD8-9575206A23F9}"/>
              </a:ext>
            </a:extLst>
          </p:cNvPr>
          <p:cNvSpPr>
            <a:spLocks noGrp="1"/>
          </p:cNvSpPr>
          <p:nvPr>
            <p:ph type="title"/>
          </p:nvPr>
        </p:nvSpPr>
        <p:spPr/>
        <p:txBody>
          <a:bodyPr>
            <a:normAutofit fontScale="90000"/>
          </a:bodyPr>
          <a:lstStyle/>
          <a:p>
            <a:r>
              <a:rPr kumimoji="0" lang="en-US" altLang="en-US" sz="4400" b="1" i="0" u="none" strike="noStrike" cap="none" normalizeH="0" baseline="0" dirty="0">
                <a:ln>
                  <a:noFill/>
                </a:ln>
                <a:solidFill>
                  <a:schemeClr val="tx1"/>
                </a:solidFill>
                <a:effectLst/>
                <a:latin typeface="Arial" panose="020B0604020202020204" pitchFamily="34" charset="0"/>
              </a:rPr>
              <a:t>Execute Hadoop Streaming Job with YARN</a:t>
            </a:r>
            <a:br>
              <a:rPr kumimoji="0" lang="en-US" altLang="en-US" sz="4400" b="1" i="0" u="none" strike="noStrike" cap="none" normalizeH="0" baseline="0" dirty="0">
                <a:ln>
                  <a:noFill/>
                </a:ln>
                <a:solidFill>
                  <a:schemeClr val="tx1"/>
                </a:solidFill>
                <a:effectLst/>
                <a:latin typeface="Arial" panose="020B0604020202020204" pitchFamily="34" charset="0"/>
              </a:rPr>
            </a:br>
            <a:endParaRPr lang="en-US" dirty="0"/>
          </a:p>
        </p:txBody>
      </p:sp>
      <p:sp>
        <p:nvSpPr>
          <p:cNvPr id="4" name="Rectangle 1">
            <a:extLst>
              <a:ext uri="{FF2B5EF4-FFF2-40B4-BE49-F238E27FC236}">
                <a16:creationId xmlns:a16="http://schemas.microsoft.com/office/drawing/2014/main" id="{38E1CE6D-6F4F-4F9F-9C1F-225CB722BD35}"/>
              </a:ext>
            </a:extLst>
          </p:cNvPr>
          <p:cNvSpPr>
            <a:spLocks noGrp="1" noChangeArrowheads="1"/>
          </p:cNvSpPr>
          <p:nvPr>
            <p:ph idx="1"/>
          </p:nvPr>
        </p:nvSpPr>
        <p:spPr bwMode="auto">
          <a:xfrm>
            <a:off x="838200" y="1706557"/>
            <a:ext cx="920495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YARN is responsible for resource management and job scheduling in Hadoop.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Python script </a:t>
            </a:r>
            <a:r>
              <a:rPr kumimoji="0" lang="en-US" altLang="en-US" sz="1600" b="0" i="0" u="none" strike="noStrike" cap="none" normalizeH="0" baseline="0" dirty="0">
                <a:ln>
                  <a:noFill/>
                </a:ln>
                <a:solidFill>
                  <a:schemeClr val="tx1"/>
                </a:solidFill>
                <a:effectLst/>
                <a:latin typeface="Arial Unicode MS"/>
              </a:rPr>
              <a:t>yarn.py</a:t>
            </a:r>
            <a:r>
              <a:rPr kumimoji="0" lang="en-US" altLang="en-US" sz="2000" b="0" i="0" u="none" strike="noStrike" cap="none" normalizeH="0" baseline="0" dirty="0">
                <a:ln>
                  <a:noFill/>
                </a:ln>
                <a:solidFill>
                  <a:schemeClr val="tx1"/>
                </a:solidFill>
                <a:effectLst/>
              </a:rPr>
              <a:t> is executed with the following command</a:t>
            </a:r>
            <a:r>
              <a:rPr kumimoji="0" lang="en-US" altLang="en-US" sz="11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400A287-C77A-4678-83BF-2F07DCBAC351}"/>
              </a:ext>
            </a:extLst>
          </p:cNvPr>
          <p:cNvSpPr txBox="1"/>
          <p:nvPr/>
        </p:nvSpPr>
        <p:spPr>
          <a:xfrm>
            <a:off x="1073426" y="2967335"/>
            <a:ext cx="10840278" cy="646331"/>
          </a:xfrm>
          <a:prstGeom prst="rect">
            <a:avLst/>
          </a:prstGeom>
          <a:noFill/>
        </p:spPr>
        <p:txBody>
          <a:bodyPr wrap="square">
            <a:spAutoFit/>
          </a:bodyPr>
          <a:lstStyle/>
          <a:p>
            <a:r>
              <a:rPr lang="en-US" dirty="0"/>
              <a:t>python yarn.py -r </a:t>
            </a:r>
            <a:r>
              <a:rPr lang="en-US" dirty="0" err="1"/>
              <a:t>hadoop</a:t>
            </a:r>
            <a:r>
              <a:rPr lang="en-US" dirty="0"/>
              <a:t> --</a:t>
            </a:r>
            <a:r>
              <a:rPr lang="en-US" dirty="0" err="1"/>
              <a:t>hadoop</a:t>
            </a:r>
            <a:r>
              <a:rPr lang="en-US" dirty="0"/>
              <a:t>-streaming-jar /</a:t>
            </a:r>
            <a:r>
              <a:rPr lang="en-US" dirty="0" err="1"/>
              <a:t>usr</a:t>
            </a:r>
            <a:r>
              <a:rPr lang="en-US" dirty="0"/>
              <a:t>/</a:t>
            </a:r>
            <a:r>
              <a:rPr lang="en-US" dirty="0" err="1"/>
              <a:t>hdp</a:t>
            </a:r>
            <a:r>
              <a:rPr lang="en-US" dirty="0"/>
              <a:t>/2.6.5.0-292/</a:t>
            </a:r>
            <a:r>
              <a:rPr lang="en-US" dirty="0" err="1"/>
              <a:t>hadoop-mapreduce</a:t>
            </a:r>
            <a:r>
              <a:rPr lang="en-US" dirty="0"/>
              <a:t>/hadoop-streaming-2.7.3.2.6.5.0-292.jar hdfs:///input/input.txt</a:t>
            </a:r>
          </a:p>
        </p:txBody>
      </p:sp>
      <p:pic>
        <p:nvPicPr>
          <p:cNvPr id="8" name="Picture 7">
            <a:extLst>
              <a:ext uri="{FF2B5EF4-FFF2-40B4-BE49-F238E27FC236}">
                <a16:creationId xmlns:a16="http://schemas.microsoft.com/office/drawing/2014/main" id="{350C1A65-3AAC-42CE-B9AE-B8EC4485C574}"/>
              </a:ext>
            </a:extLst>
          </p:cNvPr>
          <p:cNvPicPr>
            <a:picLocks noChangeAspect="1"/>
          </p:cNvPicPr>
          <p:nvPr/>
        </p:nvPicPr>
        <p:blipFill>
          <a:blip r:embed="rId2"/>
          <a:stretch>
            <a:fillRect/>
          </a:stretch>
        </p:blipFill>
        <p:spPr>
          <a:xfrm>
            <a:off x="273740" y="3968089"/>
            <a:ext cx="6219825" cy="1628775"/>
          </a:xfrm>
          <a:prstGeom prst="rect">
            <a:avLst/>
          </a:prstGeom>
        </p:spPr>
      </p:pic>
      <p:pic>
        <p:nvPicPr>
          <p:cNvPr id="10" name="Picture 9">
            <a:extLst>
              <a:ext uri="{FF2B5EF4-FFF2-40B4-BE49-F238E27FC236}">
                <a16:creationId xmlns:a16="http://schemas.microsoft.com/office/drawing/2014/main" id="{08EDB8B8-CCAD-48CA-987F-2B4DA5428D74}"/>
              </a:ext>
            </a:extLst>
          </p:cNvPr>
          <p:cNvPicPr>
            <a:picLocks noChangeAspect="1"/>
          </p:cNvPicPr>
          <p:nvPr/>
        </p:nvPicPr>
        <p:blipFill>
          <a:blip r:embed="rId3"/>
          <a:stretch>
            <a:fillRect/>
          </a:stretch>
        </p:blipFill>
        <p:spPr>
          <a:xfrm>
            <a:off x="6134100" y="3889559"/>
            <a:ext cx="6057900" cy="1866900"/>
          </a:xfrm>
          <a:prstGeom prst="rect">
            <a:avLst/>
          </a:prstGeom>
        </p:spPr>
      </p:pic>
    </p:spTree>
    <p:extLst>
      <p:ext uri="{BB962C8B-B14F-4D97-AF65-F5344CB8AC3E}">
        <p14:creationId xmlns:p14="http://schemas.microsoft.com/office/powerpoint/2010/main" val="3245683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922-D82B-4F77-BF29-1CC35171200A}"/>
              </a:ext>
            </a:extLst>
          </p:cNvPr>
          <p:cNvSpPr>
            <a:spLocks noGrp="1"/>
          </p:cNvSpPr>
          <p:nvPr>
            <p:ph type="title"/>
          </p:nvPr>
        </p:nvSpPr>
        <p:spPr>
          <a:xfrm>
            <a:off x="639417" y="0"/>
            <a:ext cx="10515600" cy="1325563"/>
          </a:xfrm>
        </p:spPr>
        <p:txBody>
          <a:bodyPr/>
          <a:lstStyle/>
          <a:p>
            <a:r>
              <a:rPr lang="en-US" b="1" dirty="0">
                <a:effectLst>
                  <a:outerShdw blurRad="38100" dist="38100" dir="2700000" algn="tl">
                    <a:srgbClr val="000000">
                      <a:alpha val="43137"/>
                    </a:srgbClr>
                  </a:outerShdw>
                </a:effectLst>
              </a:rPr>
              <a:t>YARN</a:t>
            </a:r>
          </a:p>
        </p:txBody>
      </p:sp>
      <p:sp>
        <p:nvSpPr>
          <p:cNvPr id="3" name="Content Placeholder 2">
            <a:extLst>
              <a:ext uri="{FF2B5EF4-FFF2-40B4-BE49-F238E27FC236}">
                <a16:creationId xmlns:a16="http://schemas.microsoft.com/office/drawing/2014/main" id="{C9442ABA-59D3-47FB-8C7D-93BF9C25AB06}"/>
              </a:ext>
            </a:extLst>
          </p:cNvPr>
          <p:cNvSpPr>
            <a:spLocks noGrp="1"/>
          </p:cNvSpPr>
          <p:nvPr>
            <p:ph idx="1"/>
          </p:nvPr>
        </p:nvSpPr>
        <p:spPr>
          <a:xfrm>
            <a:off x="467139" y="1020416"/>
            <a:ext cx="10515600" cy="5353879"/>
          </a:xfrm>
        </p:spPr>
        <p:txBody>
          <a:bodyPr>
            <a:normAutofit fontScale="85000" lnSpcReduction="10000"/>
          </a:bodyPr>
          <a:lstStyle/>
          <a:p>
            <a:pPr marL="0" indent="0">
              <a:buNone/>
            </a:pPr>
            <a:r>
              <a:rPr lang="en-US" dirty="0" err="1"/>
              <a:t>wget</a:t>
            </a:r>
            <a:r>
              <a:rPr lang="en-US" dirty="0"/>
              <a:t> https://raw.githubusercontent.com/sajidasahrmeen11/hadoop/main/input.txt</a:t>
            </a:r>
          </a:p>
          <a:p>
            <a:pPr marL="0" indent="0">
              <a:buNone/>
            </a:pPr>
            <a:endParaRPr lang="en-US" dirty="0"/>
          </a:p>
          <a:p>
            <a:pPr marL="0" indent="0">
              <a:buNone/>
            </a:pPr>
            <a:r>
              <a:rPr lang="en-US" dirty="0" err="1"/>
              <a:t>wget</a:t>
            </a:r>
            <a:r>
              <a:rPr lang="en-US" dirty="0"/>
              <a:t> https://raw.githubusercontent.com/sajidasahrmeen11/hadoop/main/yarn.py</a:t>
            </a:r>
          </a:p>
          <a:p>
            <a:pPr marL="0" indent="0">
              <a:buNone/>
            </a:pPr>
            <a:endParaRPr lang="en-US" dirty="0"/>
          </a:p>
          <a:p>
            <a:r>
              <a:rPr lang="en-US" dirty="0" err="1"/>
              <a:t>hdfs</a:t>
            </a:r>
            <a:r>
              <a:rPr lang="en-US" dirty="0"/>
              <a:t> </a:t>
            </a:r>
            <a:r>
              <a:rPr lang="en-US" dirty="0" err="1"/>
              <a:t>dfs</a:t>
            </a:r>
            <a:r>
              <a:rPr lang="en-US" dirty="0"/>
              <a:t> -</a:t>
            </a:r>
            <a:r>
              <a:rPr lang="en-US" dirty="0" err="1"/>
              <a:t>mkdir</a:t>
            </a:r>
            <a:r>
              <a:rPr lang="en-US" dirty="0"/>
              <a:t> /input</a:t>
            </a:r>
          </a:p>
          <a:p>
            <a:r>
              <a:rPr lang="en-US" dirty="0" err="1"/>
              <a:t>hdfs</a:t>
            </a:r>
            <a:r>
              <a:rPr lang="en-US" dirty="0"/>
              <a:t> </a:t>
            </a:r>
            <a:r>
              <a:rPr lang="en-US" dirty="0" err="1"/>
              <a:t>dfs</a:t>
            </a:r>
            <a:r>
              <a:rPr lang="en-US" dirty="0"/>
              <a:t> -put input.txt /input/</a:t>
            </a:r>
          </a:p>
          <a:p>
            <a:pPr marL="0" indent="0">
              <a:buNone/>
            </a:pPr>
            <a:endParaRPr lang="en-US" dirty="0"/>
          </a:p>
          <a:p>
            <a:r>
              <a:rPr lang="en-US" dirty="0"/>
              <a:t>find / -name "</a:t>
            </a:r>
            <a:r>
              <a:rPr lang="en-US" dirty="0" err="1"/>
              <a:t>hadoop</a:t>
            </a:r>
            <a:r>
              <a:rPr lang="en-US" dirty="0"/>
              <a:t>-streaming*.jar"</a:t>
            </a:r>
          </a:p>
          <a:p>
            <a:pPr marL="0" indent="0">
              <a:buNone/>
            </a:pPr>
            <a:endParaRPr lang="en-US" dirty="0"/>
          </a:p>
          <a:p>
            <a:r>
              <a:rPr lang="en-US" dirty="0"/>
              <a:t>python yarn.py -r </a:t>
            </a:r>
            <a:r>
              <a:rPr lang="en-US" dirty="0" err="1"/>
              <a:t>hadoop</a:t>
            </a:r>
            <a:r>
              <a:rPr lang="en-US" dirty="0"/>
              <a:t> --</a:t>
            </a:r>
            <a:r>
              <a:rPr lang="en-US" dirty="0" err="1"/>
              <a:t>hadoop</a:t>
            </a:r>
            <a:r>
              <a:rPr lang="en-US" dirty="0"/>
              <a:t>-streaming-jar /</a:t>
            </a:r>
            <a:r>
              <a:rPr lang="en-US" dirty="0" err="1"/>
              <a:t>usr</a:t>
            </a:r>
            <a:r>
              <a:rPr lang="en-US" dirty="0"/>
              <a:t>/</a:t>
            </a:r>
            <a:r>
              <a:rPr lang="en-US" dirty="0" err="1"/>
              <a:t>hdp</a:t>
            </a:r>
            <a:r>
              <a:rPr lang="en-US" dirty="0"/>
              <a:t>/2.6.5.0-292/</a:t>
            </a:r>
            <a:r>
              <a:rPr lang="en-US" dirty="0" err="1"/>
              <a:t>hadoop-mapreduce</a:t>
            </a:r>
            <a:r>
              <a:rPr lang="en-US" dirty="0"/>
              <a:t>/hadoop-streaming-2.7.3.2.6.5.0-292.jar hdfs:///input/input.txt</a:t>
            </a:r>
          </a:p>
          <a:p>
            <a:endParaRPr lang="en-US" dirty="0"/>
          </a:p>
          <a:p>
            <a:endParaRPr lang="en-US" dirty="0"/>
          </a:p>
        </p:txBody>
      </p:sp>
    </p:spTree>
    <p:extLst>
      <p:ext uri="{BB962C8B-B14F-4D97-AF65-F5344CB8AC3E}">
        <p14:creationId xmlns:p14="http://schemas.microsoft.com/office/powerpoint/2010/main" val="24315383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98F7-A4A8-4914-9199-447515AC25DE}"/>
              </a:ext>
            </a:extLst>
          </p:cNvPr>
          <p:cNvSpPr>
            <a:spLocks noGrp="1"/>
          </p:cNvSpPr>
          <p:nvPr>
            <p:ph type="title"/>
          </p:nvPr>
        </p:nvSpPr>
        <p:spPr/>
        <p:txBody>
          <a:bodyPr/>
          <a:lstStyle/>
          <a:p>
            <a:r>
              <a:rPr lang="en-US" dirty="0"/>
              <a:t>Input folder create after command run</a:t>
            </a:r>
          </a:p>
        </p:txBody>
      </p:sp>
      <p:pic>
        <p:nvPicPr>
          <p:cNvPr id="5" name="Picture 4">
            <a:extLst>
              <a:ext uri="{FF2B5EF4-FFF2-40B4-BE49-F238E27FC236}">
                <a16:creationId xmlns:a16="http://schemas.microsoft.com/office/drawing/2014/main" id="{995F7967-8F82-4E96-8350-C192E619301B}"/>
              </a:ext>
            </a:extLst>
          </p:cNvPr>
          <p:cNvPicPr>
            <a:picLocks noChangeAspect="1"/>
          </p:cNvPicPr>
          <p:nvPr/>
        </p:nvPicPr>
        <p:blipFill>
          <a:blip r:embed="rId2"/>
          <a:stretch>
            <a:fillRect/>
          </a:stretch>
        </p:blipFill>
        <p:spPr>
          <a:xfrm>
            <a:off x="838200" y="1909762"/>
            <a:ext cx="4495800" cy="3038475"/>
          </a:xfrm>
          <a:prstGeom prst="rect">
            <a:avLst/>
          </a:prstGeom>
        </p:spPr>
      </p:pic>
      <p:cxnSp>
        <p:nvCxnSpPr>
          <p:cNvPr id="7" name="Straight Arrow Connector 6">
            <a:extLst>
              <a:ext uri="{FF2B5EF4-FFF2-40B4-BE49-F238E27FC236}">
                <a16:creationId xmlns:a16="http://schemas.microsoft.com/office/drawing/2014/main" id="{B9386344-185B-46B0-B5A5-E337F67A9E36}"/>
              </a:ext>
            </a:extLst>
          </p:cNvPr>
          <p:cNvCxnSpPr/>
          <p:nvPr/>
        </p:nvCxnSpPr>
        <p:spPr>
          <a:xfrm flipV="1">
            <a:off x="838200" y="4094922"/>
            <a:ext cx="1335157" cy="172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074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F6D058-CA8A-4BAF-B396-8570C2F2CBA4}"/>
              </a:ext>
            </a:extLst>
          </p:cNvPr>
          <p:cNvSpPr/>
          <p:nvPr/>
        </p:nvSpPr>
        <p:spPr>
          <a:xfrm>
            <a:off x="291548" y="5698435"/>
            <a:ext cx="1232452" cy="596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98897E-6198-404C-BC78-B44DD3E49DD1}"/>
              </a:ext>
            </a:extLst>
          </p:cNvPr>
          <p:cNvSpPr>
            <a:spLocks noGrp="1"/>
          </p:cNvSpPr>
          <p:nvPr>
            <p:ph idx="1"/>
          </p:nvPr>
        </p:nvSpPr>
        <p:spPr>
          <a:xfrm>
            <a:off x="0" y="116095"/>
            <a:ext cx="10515600" cy="4351338"/>
          </a:xfrm>
        </p:spPr>
        <p:txBody>
          <a:bodyPr/>
          <a:lstStyle/>
          <a:p>
            <a:r>
              <a:rPr lang="en-US" dirty="0"/>
              <a:t>python yarn.py -r </a:t>
            </a:r>
            <a:r>
              <a:rPr lang="en-US" dirty="0" err="1"/>
              <a:t>hadoop</a:t>
            </a:r>
            <a:r>
              <a:rPr lang="en-US" dirty="0"/>
              <a:t> --</a:t>
            </a:r>
            <a:r>
              <a:rPr lang="en-US" dirty="0" err="1"/>
              <a:t>hadoop</a:t>
            </a:r>
            <a:r>
              <a:rPr lang="en-US" dirty="0"/>
              <a:t>-streaming-jar /</a:t>
            </a:r>
            <a:r>
              <a:rPr lang="en-US" dirty="0" err="1"/>
              <a:t>usr</a:t>
            </a:r>
            <a:r>
              <a:rPr lang="en-US" dirty="0"/>
              <a:t>/</a:t>
            </a:r>
            <a:r>
              <a:rPr lang="en-US" dirty="0" err="1"/>
              <a:t>hdp</a:t>
            </a:r>
            <a:r>
              <a:rPr lang="en-US" dirty="0"/>
              <a:t>/2.6.5.0-292/</a:t>
            </a:r>
            <a:r>
              <a:rPr lang="en-US" dirty="0" err="1"/>
              <a:t>hadoop-mapreduce</a:t>
            </a:r>
            <a:r>
              <a:rPr lang="en-US" dirty="0"/>
              <a:t>/hadoop-streaming-2.7.3.2.6.5.0-292.jar -o hdfs:///output hdfs:///input/input.txt</a:t>
            </a:r>
          </a:p>
          <a:p>
            <a:endParaRPr lang="en-US" dirty="0"/>
          </a:p>
        </p:txBody>
      </p:sp>
      <p:pic>
        <p:nvPicPr>
          <p:cNvPr id="5" name="Picture 4">
            <a:extLst>
              <a:ext uri="{FF2B5EF4-FFF2-40B4-BE49-F238E27FC236}">
                <a16:creationId xmlns:a16="http://schemas.microsoft.com/office/drawing/2014/main" id="{C4559655-2853-4355-9DD3-75835A4E2EB3}"/>
              </a:ext>
            </a:extLst>
          </p:cNvPr>
          <p:cNvPicPr>
            <a:picLocks noChangeAspect="1"/>
          </p:cNvPicPr>
          <p:nvPr/>
        </p:nvPicPr>
        <p:blipFill>
          <a:blip r:embed="rId2"/>
          <a:stretch>
            <a:fillRect/>
          </a:stretch>
        </p:blipFill>
        <p:spPr>
          <a:xfrm>
            <a:off x="194019" y="2466975"/>
            <a:ext cx="4276725" cy="4391025"/>
          </a:xfrm>
          <a:prstGeom prst="rect">
            <a:avLst/>
          </a:prstGeom>
        </p:spPr>
      </p:pic>
      <p:cxnSp>
        <p:nvCxnSpPr>
          <p:cNvPr id="8" name="Straight Connector 7">
            <a:extLst>
              <a:ext uri="{FF2B5EF4-FFF2-40B4-BE49-F238E27FC236}">
                <a16:creationId xmlns:a16="http://schemas.microsoft.com/office/drawing/2014/main" id="{8260E44C-88A4-4D96-B66C-7BA9105B77A3}"/>
              </a:ext>
            </a:extLst>
          </p:cNvPr>
          <p:cNvCxnSpPr/>
          <p:nvPr/>
        </p:nvCxnSpPr>
        <p:spPr>
          <a:xfrm flipV="1">
            <a:off x="424070" y="6162261"/>
            <a:ext cx="1099930" cy="132522"/>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D9CAD3F-397C-4239-AFB5-4ACDE32FEAAE}"/>
              </a:ext>
            </a:extLst>
          </p:cNvPr>
          <p:cNvPicPr>
            <a:picLocks noChangeAspect="1"/>
          </p:cNvPicPr>
          <p:nvPr/>
        </p:nvPicPr>
        <p:blipFill>
          <a:blip r:embed="rId3"/>
          <a:stretch>
            <a:fillRect/>
          </a:stretch>
        </p:blipFill>
        <p:spPr>
          <a:xfrm>
            <a:off x="5428628" y="2529923"/>
            <a:ext cx="4276725" cy="2914650"/>
          </a:xfrm>
          <a:prstGeom prst="rect">
            <a:avLst/>
          </a:prstGeom>
        </p:spPr>
      </p:pic>
    </p:spTree>
    <p:extLst>
      <p:ext uri="{BB962C8B-B14F-4D97-AF65-F5344CB8AC3E}">
        <p14:creationId xmlns:p14="http://schemas.microsoft.com/office/powerpoint/2010/main" val="3996229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006A9-0E53-4075-AA18-1F59110830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27F5BF-E879-427C-B847-189EBD19144D}"/>
              </a:ext>
            </a:extLst>
          </p:cNvPr>
          <p:cNvSpPr>
            <a:spLocks noGrp="1"/>
          </p:cNvSpPr>
          <p:nvPr>
            <p:ph idx="1"/>
          </p:nvPr>
        </p:nvSpPr>
        <p:spPr/>
        <p:txBody>
          <a:bodyPr/>
          <a:lstStyle/>
          <a:p>
            <a:r>
              <a:rPr lang="en-US"/>
              <a:t>http://localhost:8088</a:t>
            </a:r>
          </a:p>
          <a:p>
            <a:pPr marL="0" indent="0">
              <a:buNone/>
            </a:pPr>
            <a:endParaRPr lang="en-US"/>
          </a:p>
          <a:p>
            <a:r>
              <a:rPr lang="en-US"/>
              <a:t>hdfs dfs -ls /output</a:t>
            </a:r>
          </a:p>
          <a:p>
            <a:r>
              <a:rPr lang="en-US"/>
              <a:t>hdfs dfs -cat /output/part-00000</a:t>
            </a:r>
          </a:p>
          <a:p>
            <a:endParaRPr lang="en-US" dirty="0"/>
          </a:p>
        </p:txBody>
      </p:sp>
      <p:pic>
        <p:nvPicPr>
          <p:cNvPr id="5" name="Picture 4">
            <a:extLst>
              <a:ext uri="{FF2B5EF4-FFF2-40B4-BE49-F238E27FC236}">
                <a16:creationId xmlns:a16="http://schemas.microsoft.com/office/drawing/2014/main" id="{35AA9086-54E0-4622-9697-1B67070749FC}"/>
              </a:ext>
            </a:extLst>
          </p:cNvPr>
          <p:cNvPicPr>
            <a:picLocks noChangeAspect="1"/>
          </p:cNvPicPr>
          <p:nvPr/>
        </p:nvPicPr>
        <p:blipFill>
          <a:blip r:embed="rId2"/>
          <a:stretch>
            <a:fillRect/>
          </a:stretch>
        </p:blipFill>
        <p:spPr>
          <a:xfrm>
            <a:off x="4296810" y="4109002"/>
            <a:ext cx="6010275" cy="1714500"/>
          </a:xfrm>
          <a:prstGeom prst="rect">
            <a:avLst/>
          </a:prstGeom>
        </p:spPr>
      </p:pic>
    </p:spTree>
    <p:extLst>
      <p:ext uri="{BB962C8B-B14F-4D97-AF65-F5344CB8AC3E}">
        <p14:creationId xmlns:p14="http://schemas.microsoft.com/office/powerpoint/2010/main" val="1472309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94D0-797A-4692-B8A9-E0D261B3333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4F95C5C-7FDA-4971-ADE3-4555414B91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313" y="365125"/>
            <a:ext cx="11176172" cy="6274214"/>
          </a:xfrm>
        </p:spPr>
      </p:pic>
      <p:cxnSp>
        <p:nvCxnSpPr>
          <p:cNvPr id="4" name="Straight Arrow Connector 3">
            <a:extLst>
              <a:ext uri="{FF2B5EF4-FFF2-40B4-BE49-F238E27FC236}">
                <a16:creationId xmlns:a16="http://schemas.microsoft.com/office/drawing/2014/main" id="{601FB9A5-4E77-4A97-9479-16090B9AA95F}"/>
              </a:ext>
            </a:extLst>
          </p:cNvPr>
          <p:cNvCxnSpPr/>
          <p:nvPr/>
        </p:nvCxnSpPr>
        <p:spPr>
          <a:xfrm>
            <a:off x="1789043" y="4015409"/>
            <a:ext cx="18685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45175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7407-17B7-4384-B5F0-EA78C3E4F059}"/>
              </a:ext>
            </a:extLst>
          </p:cNvPr>
          <p:cNvSpPr>
            <a:spLocks noGrp="1"/>
          </p:cNvSpPr>
          <p:nvPr>
            <p:ph type="title"/>
          </p:nvPr>
        </p:nvSpPr>
        <p:spPr/>
        <p:txBody>
          <a:bodyPr/>
          <a:lstStyle/>
          <a:p>
            <a:r>
              <a:rPr lang="en-US" b="1" u="sng" dirty="0">
                <a:effectLst>
                  <a:outerShdw blurRad="38100" dist="38100" dir="2700000" algn="tl">
                    <a:srgbClr val="000000">
                      <a:alpha val="43137"/>
                    </a:srgbClr>
                  </a:outerShdw>
                </a:effectLst>
              </a:rPr>
              <a:t>Check logs in YARN</a:t>
            </a:r>
          </a:p>
        </p:txBody>
      </p:sp>
      <p:sp>
        <p:nvSpPr>
          <p:cNvPr id="3" name="Content Placeholder 2">
            <a:extLst>
              <a:ext uri="{FF2B5EF4-FFF2-40B4-BE49-F238E27FC236}">
                <a16:creationId xmlns:a16="http://schemas.microsoft.com/office/drawing/2014/main" id="{1EDCE726-98DD-4A8E-A1B1-412E19B4A95A}"/>
              </a:ext>
            </a:extLst>
          </p:cNvPr>
          <p:cNvSpPr>
            <a:spLocks noGrp="1"/>
          </p:cNvSpPr>
          <p:nvPr>
            <p:ph idx="1"/>
          </p:nvPr>
        </p:nvSpPr>
        <p:spPr/>
        <p:txBody>
          <a:bodyPr/>
          <a:lstStyle/>
          <a:p>
            <a:endParaRPr lang="en-US" dirty="0"/>
          </a:p>
          <a:p>
            <a:r>
              <a:rPr lang="en-US" dirty="0"/>
              <a:t>yarn logs -</a:t>
            </a:r>
            <a:r>
              <a:rPr lang="en-US" dirty="0" err="1"/>
              <a:t>applicationId</a:t>
            </a:r>
            <a:r>
              <a:rPr lang="en-US" dirty="0"/>
              <a:t> &lt;</a:t>
            </a:r>
            <a:r>
              <a:rPr lang="en-US" dirty="0" err="1"/>
              <a:t>application_id</a:t>
            </a:r>
            <a:r>
              <a:rPr lang="en-US" dirty="0"/>
              <a:t>&gt;</a:t>
            </a:r>
          </a:p>
          <a:p>
            <a:endParaRPr lang="en-US" dirty="0"/>
          </a:p>
          <a:p>
            <a:r>
              <a:rPr lang="en-US" dirty="0"/>
              <a:t>yarn logs -</a:t>
            </a:r>
            <a:r>
              <a:rPr lang="en-US" dirty="0" err="1"/>
              <a:t>applicationId</a:t>
            </a:r>
            <a:r>
              <a:rPr lang="en-US" dirty="0"/>
              <a:t> application_1739165825858_0002</a:t>
            </a:r>
          </a:p>
        </p:txBody>
      </p:sp>
    </p:spTree>
    <p:extLst>
      <p:ext uri="{BB962C8B-B14F-4D97-AF65-F5344CB8AC3E}">
        <p14:creationId xmlns:p14="http://schemas.microsoft.com/office/powerpoint/2010/main" val="15539967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9B0E-5A04-441B-9000-3C26F44CBB3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Apache Pig</a:t>
            </a:r>
          </a:p>
        </p:txBody>
      </p:sp>
      <p:sp>
        <p:nvSpPr>
          <p:cNvPr id="3" name="Content Placeholder 2">
            <a:extLst>
              <a:ext uri="{FF2B5EF4-FFF2-40B4-BE49-F238E27FC236}">
                <a16:creationId xmlns:a16="http://schemas.microsoft.com/office/drawing/2014/main" id="{4E02789B-864B-49B1-8FEE-F86F8B6CCD40}"/>
              </a:ext>
            </a:extLst>
          </p:cNvPr>
          <p:cNvSpPr>
            <a:spLocks noGrp="1"/>
          </p:cNvSpPr>
          <p:nvPr>
            <p:ph idx="1"/>
          </p:nvPr>
        </p:nvSpPr>
        <p:spPr/>
        <p:txBody>
          <a:bodyPr/>
          <a:lstStyle/>
          <a:p>
            <a:r>
              <a:rPr lang="en-US" dirty="0"/>
              <a:t>Apache Pig is an integral component of the Hadoop ecosystem. Since his birth more than a decade ago, he has helped thousands of analysts around the world make sense of massive data sets. Despite his importance, few people outside of the big data sector have heard of him, and some who are acquainted with him have only vague idea about his usage , programming language — and Grunt⁠ —interactive shell</a:t>
            </a:r>
          </a:p>
        </p:txBody>
      </p:sp>
    </p:spTree>
    <p:extLst>
      <p:ext uri="{BB962C8B-B14F-4D97-AF65-F5344CB8AC3E}">
        <p14:creationId xmlns:p14="http://schemas.microsoft.com/office/powerpoint/2010/main" val="19975010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AD3ED10-44DA-488B-B99F-189CFADFCC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305" y="159025"/>
            <a:ext cx="11290852" cy="6506817"/>
          </a:xfrm>
        </p:spPr>
      </p:pic>
    </p:spTree>
    <p:extLst>
      <p:ext uri="{BB962C8B-B14F-4D97-AF65-F5344CB8AC3E}">
        <p14:creationId xmlns:p14="http://schemas.microsoft.com/office/powerpoint/2010/main" val="2694262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D524-A40A-4686-B1B1-A8122D2DC8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F50DA6-BA5B-44AB-BAA2-3D7D902E14FA}"/>
              </a:ext>
            </a:extLst>
          </p:cNvPr>
          <p:cNvSpPr>
            <a:spLocks noGrp="1"/>
          </p:cNvSpPr>
          <p:nvPr>
            <p:ph idx="1"/>
          </p:nvPr>
        </p:nvSpPr>
        <p:spPr/>
        <p:txBody>
          <a:bodyPr/>
          <a:lstStyle/>
          <a:p>
            <a:r>
              <a:rPr lang="en-US" b="0" i="0" dirty="0">
                <a:solidFill>
                  <a:srgbClr val="242424"/>
                </a:solidFill>
                <a:effectLst/>
                <a:latin typeface="source-serif-pro"/>
              </a:rPr>
              <a:t>On the other hand, </a:t>
            </a:r>
            <a:r>
              <a:rPr lang="en-US" b="1" i="0" dirty="0">
                <a:solidFill>
                  <a:srgbClr val="242424"/>
                </a:solidFill>
                <a:effectLst/>
                <a:latin typeface="source-serif-pro"/>
              </a:rPr>
              <a:t>when It run on either Tez or Spark, It will convert the logic expressed in a Pig Latin code into a data structure known as Directed Acyclic Graphs (DAGs). </a:t>
            </a:r>
            <a:r>
              <a:rPr lang="en-US" b="0" i="0" dirty="0">
                <a:solidFill>
                  <a:srgbClr val="242424"/>
                </a:solidFill>
                <a:effectLst/>
                <a:latin typeface="source-serif-pro"/>
              </a:rPr>
              <a:t>The word “directed” in DAG means that all the data flow to </a:t>
            </a:r>
            <a:r>
              <a:rPr lang="en-US" b="0" i="1" dirty="0">
                <a:solidFill>
                  <a:srgbClr val="242424"/>
                </a:solidFill>
                <a:effectLst/>
                <a:latin typeface="source-serif-pro"/>
              </a:rPr>
              <a:t>one</a:t>
            </a:r>
            <a:r>
              <a:rPr lang="en-US" b="0" i="0" dirty="0">
                <a:solidFill>
                  <a:srgbClr val="242424"/>
                </a:solidFill>
                <a:effectLst/>
                <a:latin typeface="source-serif-pro"/>
              </a:rPr>
              <a:t> direction, while the word “acyclic” means that DAGs can’t contain any loop. Here is an illustration of DAG:</a:t>
            </a:r>
            <a:endParaRPr lang="en-US" dirty="0"/>
          </a:p>
        </p:txBody>
      </p:sp>
    </p:spTree>
    <p:extLst>
      <p:ext uri="{BB962C8B-B14F-4D97-AF65-F5344CB8AC3E}">
        <p14:creationId xmlns:p14="http://schemas.microsoft.com/office/powerpoint/2010/main" val="102910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2CC0-F4C6-465C-BD4B-CF17F8AE97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D388C-71B8-4971-B9B6-73172A13602D}"/>
              </a:ext>
            </a:extLst>
          </p:cNvPr>
          <p:cNvSpPr>
            <a:spLocks noGrp="1"/>
          </p:cNvSpPr>
          <p:nvPr>
            <p:ph idx="1"/>
          </p:nvPr>
        </p:nvSpPr>
        <p:spPr/>
        <p:txBody>
          <a:bodyPr/>
          <a:lstStyle/>
          <a:p>
            <a:r>
              <a:rPr lang="en-US" i="1" dirty="0"/>
              <a:t>Ambari is a GUI to keep track of your Hadoop cluster. It is one of the ways to load data into HDFS. There are many other ways, one of them is to use CLI. I am assuming you’re a beginner and aren’t aware of any Hadoop commands. Hence, stick to Ambari for now.</a:t>
            </a:r>
            <a:endParaRPr lang="en-US" dirty="0"/>
          </a:p>
        </p:txBody>
      </p:sp>
    </p:spTree>
    <p:extLst>
      <p:ext uri="{BB962C8B-B14F-4D97-AF65-F5344CB8AC3E}">
        <p14:creationId xmlns:p14="http://schemas.microsoft.com/office/powerpoint/2010/main" val="2282790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E021-1DF5-4075-9C0D-1280E98947C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8862151-939B-4A4C-873F-94736704FA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6287466"/>
          </a:xfrm>
        </p:spPr>
      </p:pic>
    </p:spTree>
    <p:extLst>
      <p:ext uri="{BB962C8B-B14F-4D97-AF65-F5344CB8AC3E}">
        <p14:creationId xmlns:p14="http://schemas.microsoft.com/office/powerpoint/2010/main" val="39732806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3A7D-2BCB-4D81-AB9D-36E0778B0A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BCB260-4FE5-4EA7-848C-3ED887F949C1}"/>
              </a:ext>
            </a:extLst>
          </p:cNvPr>
          <p:cNvSpPr>
            <a:spLocks noGrp="1"/>
          </p:cNvSpPr>
          <p:nvPr>
            <p:ph idx="1"/>
          </p:nvPr>
        </p:nvSpPr>
        <p:spPr/>
        <p:txBody>
          <a:bodyPr/>
          <a:lstStyle/>
          <a:p>
            <a:r>
              <a:rPr lang="en-US" dirty="0"/>
              <a:t>When creating a DAG, It will ensure that the steps are ordered in a way that optimizes computation. For example, let’s say we have a script that contains a JOIN operation followed by a FILTER step. It will investigate whether the FILTER step can be done before the JOIN step. If yes, It will perform the FILTER step prior to the JOIN step, thus reducing the number of data points to be joined (JOIN is a computationally expensive operation!) Because of the power of DAGs, </a:t>
            </a:r>
            <a:r>
              <a:rPr lang="en-US"/>
              <a:t>pigrunning</a:t>
            </a:r>
            <a:r>
              <a:rPr lang="en-US" dirty="0"/>
              <a:t> on Tez or Spark always leads to better performance compared to MapReduce.</a:t>
            </a:r>
          </a:p>
        </p:txBody>
      </p:sp>
    </p:spTree>
    <p:extLst>
      <p:ext uri="{BB962C8B-B14F-4D97-AF65-F5344CB8AC3E}">
        <p14:creationId xmlns:p14="http://schemas.microsoft.com/office/powerpoint/2010/main" val="870079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8F8E-3E11-4034-A09A-BB9277280B7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ETL in pig </a:t>
            </a:r>
          </a:p>
        </p:txBody>
      </p:sp>
      <p:sp>
        <p:nvSpPr>
          <p:cNvPr id="3" name="Content Placeholder 2">
            <a:extLst>
              <a:ext uri="{FF2B5EF4-FFF2-40B4-BE49-F238E27FC236}">
                <a16:creationId xmlns:a16="http://schemas.microsoft.com/office/drawing/2014/main" id="{E51231F3-4DE9-4F21-9E3B-C7F27E7301BF}"/>
              </a:ext>
            </a:extLst>
          </p:cNvPr>
          <p:cNvSpPr>
            <a:spLocks noGrp="1"/>
          </p:cNvSpPr>
          <p:nvPr>
            <p:ph idx="1"/>
          </p:nvPr>
        </p:nvSpPr>
        <p:spPr/>
        <p:txBody>
          <a:bodyPr/>
          <a:lstStyle/>
          <a:p>
            <a:r>
              <a:rPr lang="en-US" dirty="0"/>
              <a:t>People use pig for two things: extract-transform-load (ETL) pipelines and ad-hoc queries.</a:t>
            </a:r>
          </a:p>
          <a:p>
            <a:endParaRPr lang="en-US" dirty="0"/>
          </a:p>
          <a:p>
            <a:r>
              <a:rPr lang="en-US" dirty="0"/>
              <a:t>A typical ETL pipeline loads in a data from a source, clean it, transform it and store it somewhere. An example is the processing of log data of a particular website. Using my FILTER function, one can clean these logs by filtering out data coming from automatic bots and internal views. it can also perform transformations that enrich the original log data. For instance, It can group these log data by the countries that the visitors hail from to provide more fine-grained view of the data.</a:t>
            </a:r>
          </a:p>
        </p:txBody>
      </p:sp>
    </p:spTree>
    <p:extLst>
      <p:ext uri="{BB962C8B-B14F-4D97-AF65-F5344CB8AC3E}">
        <p14:creationId xmlns:p14="http://schemas.microsoft.com/office/powerpoint/2010/main" val="3834857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E6D2-5F5A-407A-AFEA-89C1E02033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F10B9C-5368-48FF-832B-1065E1C56719}"/>
              </a:ext>
            </a:extLst>
          </p:cNvPr>
          <p:cNvSpPr>
            <a:spLocks noGrp="1"/>
          </p:cNvSpPr>
          <p:nvPr>
            <p:ph idx="1"/>
          </p:nvPr>
        </p:nvSpPr>
        <p:spPr/>
        <p:txBody>
          <a:bodyPr/>
          <a:lstStyle/>
          <a:p>
            <a:pPr marL="0" indent="0">
              <a:buNone/>
            </a:pPr>
            <a:r>
              <a:rPr lang="en-US" dirty="0"/>
              <a:t>Other common use case is research and ad-hoc queries. Traditionally, these are done using SQL. However, if the data set to be queried is unstructured and contains “complications” such as nested structures and missing values, It may be a better tool. Pig flexibility and </a:t>
            </a:r>
            <a:r>
              <a:rPr lang="en-US" dirty="0" err="1"/>
              <a:t>extendability</a:t>
            </a:r>
            <a:r>
              <a:rPr lang="en-US" dirty="0"/>
              <a:t> lend themselves well for such cases.</a:t>
            </a:r>
          </a:p>
        </p:txBody>
      </p:sp>
    </p:spTree>
    <p:extLst>
      <p:ext uri="{BB962C8B-B14F-4D97-AF65-F5344CB8AC3E}">
        <p14:creationId xmlns:p14="http://schemas.microsoft.com/office/powerpoint/2010/main" val="2659314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AC96-D62A-44A2-86ED-D38BBC1CB9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199B7B-DF74-42E6-915C-E0089F3979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7968CFB-F223-4FED-8AB3-6D2AC14D2F6F}"/>
              </a:ext>
            </a:extLst>
          </p:cNvPr>
          <p:cNvPicPr>
            <a:picLocks noChangeAspect="1"/>
          </p:cNvPicPr>
          <p:nvPr/>
        </p:nvPicPr>
        <p:blipFill>
          <a:blip r:embed="rId2"/>
          <a:stretch>
            <a:fillRect/>
          </a:stretch>
        </p:blipFill>
        <p:spPr>
          <a:xfrm>
            <a:off x="0" y="548043"/>
            <a:ext cx="12192000" cy="5761913"/>
          </a:xfrm>
          <a:prstGeom prst="rect">
            <a:avLst/>
          </a:prstGeom>
        </p:spPr>
      </p:pic>
    </p:spTree>
    <p:extLst>
      <p:ext uri="{BB962C8B-B14F-4D97-AF65-F5344CB8AC3E}">
        <p14:creationId xmlns:p14="http://schemas.microsoft.com/office/powerpoint/2010/main" val="12556089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90F1-77A9-4CBE-A73D-3720C6AB0C2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540680-7718-4D1D-B796-7E4AD9B78B79}"/>
              </a:ext>
            </a:extLst>
          </p:cNvPr>
          <p:cNvPicPr>
            <a:picLocks noGrp="1" noChangeAspect="1"/>
          </p:cNvPicPr>
          <p:nvPr>
            <p:ph idx="1"/>
          </p:nvPr>
        </p:nvPicPr>
        <p:blipFill>
          <a:blip r:embed="rId2"/>
          <a:stretch>
            <a:fillRect/>
          </a:stretch>
        </p:blipFill>
        <p:spPr>
          <a:xfrm>
            <a:off x="838200" y="1690688"/>
            <a:ext cx="8182851" cy="4351338"/>
          </a:xfrm>
        </p:spPr>
      </p:pic>
    </p:spTree>
    <p:extLst>
      <p:ext uri="{BB962C8B-B14F-4D97-AF65-F5344CB8AC3E}">
        <p14:creationId xmlns:p14="http://schemas.microsoft.com/office/powerpoint/2010/main" val="314547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694-0087-474A-A6CB-DF73F9AE51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217065-3C34-4347-A96E-B17A0ABFB5B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48A73-C0F7-4A10-9998-14A9D9F30753}"/>
              </a:ext>
            </a:extLst>
          </p:cNvPr>
          <p:cNvPicPr>
            <a:picLocks noChangeAspect="1"/>
          </p:cNvPicPr>
          <p:nvPr/>
        </p:nvPicPr>
        <p:blipFill>
          <a:blip r:embed="rId2"/>
          <a:stretch>
            <a:fillRect/>
          </a:stretch>
        </p:blipFill>
        <p:spPr>
          <a:xfrm>
            <a:off x="105781" y="0"/>
            <a:ext cx="11980437" cy="6858000"/>
          </a:xfrm>
          <a:prstGeom prst="rect">
            <a:avLst/>
          </a:prstGeom>
        </p:spPr>
      </p:pic>
    </p:spTree>
    <p:extLst>
      <p:ext uri="{BB962C8B-B14F-4D97-AF65-F5344CB8AC3E}">
        <p14:creationId xmlns:p14="http://schemas.microsoft.com/office/powerpoint/2010/main" val="42290570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8429-6DFC-41FA-9137-975C7E715124}"/>
              </a:ext>
            </a:extLst>
          </p:cNvPr>
          <p:cNvSpPr>
            <a:spLocks noGrp="1"/>
          </p:cNvSpPr>
          <p:nvPr>
            <p:ph type="title"/>
          </p:nvPr>
        </p:nvSpPr>
        <p:spPr/>
        <p:txBody>
          <a:bodyPr/>
          <a:lstStyle/>
          <a:p>
            <a:r>
              <a:rPr lang="en-US" b="1" dirty="0"/>
              <a:t>use Pig Latin</a:t>
            </a:r>
            <a:r>
              <a:rPr lang="en-US" dirty="0"/>
              <a:t> scripting language</a:t>
            </a:r>
            <a:br>
              <a:rPr lang="en-US" dirty="0"/>
            </a:br>
            <a:endParaRPr lang="en-US" dirty="0"/>
          </a:p>
        </p:txBody>
      </p:sp>
      <p:sp>
        <p:nvSpPr>
          <p:cNvPr id="3" name="Content Placeholder 2">
            <a:extLst>
              <a:ext uri="{FF2B5EF4-FFF2-40B4-BE49-F238E27FC236}">
                <a16:creationId xmlns:a16="http://schemas.microsoft.com/office/drawing/2014/main" id="{B13B99B7-B5D7-4777-A66C-B60A2B1310A7}"/>
              </a:ext>
            </a:extLst>
          </p:cNvPr>
          <p:cNvSpPr>
            <a:spLocks noGrp="1"/>
          </p:cNvSpPr>
          <p:nvPr>
            <p:ph idx="1"/>
          </p:nvPr>
        </p:nvSpPr>
        <p:spPr/>
        <p:txBody>
          <a:bodyPr/>
          <a:lstStyle/>
          <a:p>
            <a:r>
              <a:rPr lang="en-US" b="1" dirty="0"/>
              <a:t>Breakdown:</a:t>
            </a:r>
          </a:p>
          <a:p>
            <a:pPr>
              <a:buFont typeface="+mj-lt"/>
              <a:buAutoNum type="arabicPeriod"/>
            </a:pPr>
            <a:r>
              <a:rPr lang="en-US" b="1" dirty="0"/>
              <a:t>Apache Pig:</a:t>
            </a:r>
            <a:endParaRPr lang="en-US" dirty="0"/>
          </a:p>
          <a:p>
            <a:pPr marL="742950" lvl="1" indent="-285750">
              <a:buFont typeface="+mj-lt"/>
              <a:buAutoNum type="arabicPeriod"/>
            </a:pPr>
            <a:r>
              <a:rPr lang="en-US" dirty="0"/>
              <a:t>A high-level data processing framework that runs on </a:t>
            </a:r>
            <a:r>
              <a:rPr lang="en-US" b="1" dirty="0"/>
              <a:t>Hadoop</a:t>
            </a:r>
            <a:r>
              <a:rPr lang="en-US" dirty="0"/>
              <a:t>.</a:t>
            </a:r>
          </a:p>
          <a:p>
            <a:pPr marL="742950" lvl="1" indent="-285750">
              <a:buFont typeface="+mj-lt"/>
              <a:buAutoNum type="arabicPeriod"/>
            </a:pPr>
            <a:r>
              <a:rPr lang="en-US" dirty="0"/>
              <a:t>It processes large-scale datasets using </a:t>
            </a:r>
            <a:r>
              <a:rPr lang="en-US" b="1" dirty="0"/>
              <a:t>MapReduce</a:t>
            </a:r>
            <a:r>
              <a:rPr lang="en-US" dirty="0"/>
              <a:t> or </a:t>
            </a:r>
            <a:r>
              <a:rPr lang="en-US" b="1" dirty="0"/>
              <a:t>Tez</a:t>
            </a:r>
            <a:r>
              <a:rPr lang="en-US" dirty="0"/>
              <a:t> as the execution engine.</a:t>
            </a:r>
          </a:p>
          <a:p>
            <a:pPr marL="742950" lvl="1" indent="-285750">
              <a:buFont typeface="+mj-lt"/>
              <a:buAutoNum type="arabicPeriod"/>
            </a:pPr>
            <a:r>
              <a:rPr lang="en-US" dirty="0"/>
              <a:t>Best suited for structured and semi-structured data processing.</a:t>
            </a:r>
          </a:p>
          <a:p>
            <a:endParaRPr lang="en-US" dirty="0"/>
          </a:p>
        </p:txBody>
      </p:sp>
    </p:spTree>
    <p:extLst>
      <p:ext uri="{BB962C8B-B14F-4D97-AF65-F5344CB8AC3E}">
        <p14:creationId xmlns:p14="http://schemas.microsoft.com/office/powerpoint/2010/main" val="21853303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254A-B1D5-4944-9F88-3A27BF284B66}"/>
              </a:ext>
            </a:extLst>
          </p:cNvPr>
          <p:cNvSpPr>
            <a:spLocks noGrp="1"/>
          </p:cNvSpPr>
          <p:nvPr>
            <p:ph type="title"/>
          </p:nvPr>
        </p:nvSpPr>
        <p:spPr>
          <a:xfrm>
            <a:off x="838200" y="828951"/>
            <a:ext cx="10515600" cy="681797"/>
          </a:xfrm>
        </p:spPr>
        <p:txBody>
          <a:bodyPr>
            <a:normAutofit fontScale="90000"/>
          </a:bodyPr>
          <a:lstStyle/>
          <a:p>
            <a:r>
              <a:rPr lang="en-US" b="1" u="sng" dirty="0">
                <a:effectLst>
                  <a:outerShdw blurRad="38100" dist="38100" dir="2700000" algn="tl">
                    <a:srgbClr val="000000">
                      <a:alpha val="43137"/>
                    </a:srgbClr>
                  </a:outerShdw>
                </a:effectLst>
              </a:rPr>
              <a:t>Pig Latin:</a:t>
            </a:r>
            <a:br>
              <a:rPr lang="en-US" dirty="0"/>
            </a:br>
            <a:endParaRPr lang="en-US" dirty="0"/>
          </a:p>
        </p:txBody>
      </p:sp>
      <p:sp>
        <p:nvSpPr>
          <p:cNvPr id="3" name="Content Placeholder 2">
            <a:extLst>
              <a:ext uri="{FF2B5EF4-FFF2-40B4-BE49-F238E27FC236}">
                <a16:creationId xmlns:a16="http://schemas.microsoft.com/office/drawing/2014/main" id="{8320516E-CD25-4F9A-ACE4-F5E2E7BCD21E}"/>
              </a:ext>
            </a:extLst>
          </p:cNvPr>
          <p:cNvSpPr>
            <a:spLocks noGrp="1"/>
          </p:cNvSpPr>
          <p:nvPr>
            <p:ph idx="1"/>
          </p:nvPr>
        </p:nvSpPr>
        <p:spPr>
          <a:xfrm>
            <a:off x="639418" y="1253331"/>
            <a:ext cx="10515600" cy="4351338"/>
          </a:xfrm>
        </p:spPr>
        <p:txBody>
          <a:bodyPr/>
          <a:lstStyle/>
          <a:p>
            <a:pPr>
              <a:buFont typeface="Arial" panose="020B0604020202020204" pitchFamily="34" charset="0"/>
              <a:buChar char="•"/>
            </a:pPr>
            <a:r>
              <a:rPr lang="en-US" dirty="0"/>
              <a:t>A scripting language used in Apache Pig.</a:t>
            </a:r>
          </a:p>
          <a:p>
            <a:pPr>
              <a:buFont typeface="Arial" panose="020B0604020202020204" pitchFamily="34" charset="0"/>
              <a:buChar char="•"/>
            </a:pPr>
            <a:r>
              <a:rPr lang="en-US" dirty="0"/>
              <a:t>It has a declarative syntax similar to SQL but works on the </a:t>
            </a:r>
            <a:r>
              <a:rPr lang="en-US" b="1" dirty="0"/>
              <a:t>Hadoop Distributed File System (HDFS)</a:t>
            </a:r>
            <a:r>
              <a:rPr lang="en-US" dirty="0"/>
              <a:t>.</a:t>
            </a:r>
          </a:p>
          <a:p>
            <a:pPr>
              <a:buFont typeface="Arial" panose="020B0604020202020204" pitchFamily="34" charset="0"/>
              <a:buChar char="•"/>
            </a:pPr>
            <a:r>
              <a:rPr lang="en-US" dirty="0"/>
              <a:t>It is used to load, transform, and analyze large datasets efficiently.</a:t>
            </a:r>
          </a:p>
          <a:p>
            <a:r>
              <a:rPr lang="en-US" b="1" u="sng" dirty="0"/>
              <a:t>Execution Engine:</a:t>
            </a:r>
          </a:p>
          <a:p>
            <a:pPr>
              <a:buFont typeface="Arial" panose="020B0604020202020204" pitchFamily="34" charset="0"/>
              <a:buChar char="•"/>
            </a:pPr>
            <a:r>
              <a:rPr lang="en-US" b="1" dirty="0"/>
              <a:t>Default:</a:t>
            </a:r>
            <a:r>
              <a:rPr lang="en-US" dirty="0"/>
              <a:t> </a:t>
            </a:r>
            <a:r>
              <a:rPr lang="en-US" b="1" dirty="0"/>
              <a:t>MapReduce</a:t>
            </a:r>
            <a:r>
              <a:rPr lang="en-US" dirty="0"/>
              <a:t> (Runs on Hadoop).</a:t>
            </a:r>
          </a:p>
          <a:p>
            <a:pPr>
              <a:buFont typeface="Arial" panose="020B0604020202020204" pitchFamily="34" charset="0"/>
              <a:buChar char="•"/>
            </a:pPr>
            <a:r>
              <a:rPr lang="en-US" b="1" dirty="0"/>
              <a:t>Alternative:</a:t>
            </a:r>
            <a:r>
              <a:rPr lang="en-US" dirty="0"/>
              <a:t> </a:t>
            </a:r>
            <a:r>
              <a:rPr lang="en-US" b="1" dirty="0"/>
              <a:t>Tez</a:t>
            </a:r>
            <a:r>
              <a:rPr lang="en-US" dirty="0"/>
              <a:t> (For faster execution).</a:t>
            </a:r>
          </a:p>
          <a:p>
            <a:pPr>
              <a:buFont typeface="Arial" panose="020B0604020202020204" pitchFamily="34" charset="0"/>
              <a:buChar char="•"/>
            </a:pPr>
            <a:r>
              <a:rPr lang="en-US" b="1" dirty="0"/>
              <a:t>Local Mode:</a:t>
            </a:r>
            <a:r>
              <a:rPr lang="en-US" dirty="0"/>
              <a:t> Can run on a local machine for small datasets.</a:t>
            </a:r>
          </a:p>
          <a:p>
            <a:endParaRPr lang="en-US" dirty="0"/>
          </a:p>
        </p:txBody>
      </p:sp>
    </p:spTree>
    <p:extLst>
      <p:ext uri="{BB962C8B-B14F-4D97-AF65-F5344CB8AC3E}">
        <p14:creationId xmlns:p14="http://schemas.microsoft.com/office/powerpoint/2010/main" val="15413436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62F36-42B9-4E8C-B0D0-785D1FAD3C87}"/>
              </a:ext>
            </a:extLst>
          </p:cNvPr>
          <p:cNvSpPr>
            <a:spLocks noGrp="1"/>
          </p:cNvSpPr>
          <p:nvPr>
            <p:ph type="title"/>
          </p:nvPr>
        </p:nvSpPr>
        <p:spPr/>
        <p:txBody>
          <a:bodyPr/>
          <a:lstStyle/>
          <a:p>
            <a:r>
              <a:rPr lang="en-US" dirty="0"/>
              <a:t>Example Pig use titanic .csv find survived and not survived passenger</a:t>
            </a:r>
          </a:p>
        </p:txBody>
      </p:sp>
      <p:sp>
        <p:nvSpPr>
          <p:cNvPr id="3" name="Content Placeholder 2">
            <a:extLst>
              <a:ext uri="{FF2B5EF4-FFF2-40B4-BE49-F238E27FC236}">
                <a16:creationId xmlns:a16="http://schemas.microsoft.com/office/drawing/2014/main" id="{9808E4EA-6875-4C52-A6F4-7D847A92004C}"/>
              </a:ext>
            </a:extLst>
          </p:cNvPr>
          <p:cNvSpPr>
            <a:spLocks noGrp="1"/>
          </p:cNvSpPr>
          <p:nvPr>
            <p:ph idx="1"/>
          </p:nvPr>
        </p:nvSpPr>
        <p:spPr/>
        <p:txBody>
          <a:bodyPr>
            <a:normAutofit fontScale="62500" lnSpcReduction="20000"/>
          </a:bodyPr>
          <a:lstStyle/>
          <a:p>
            <a:r>
              <a:rPr lang="en-US" dirty="0"/>
              <a:t>titanic = LOAD '/user/</a:t>
            </a:r>
            <a:r>
              <a:rPr lang="en-US" dirty="0" err="1"/>
              <a:t>maria_dev</a:t>
            </a:r>
            <a:r>
              <a:rPr lang="en-US" dirty="0"/>
              <a:t>/titanic.csv' </a:t>
            </a:r>
          </a:p>
          <a:p>
            <a:r>
              <a:rPr lang="en-US" dirty="0"/>
              <a:t>    USING </a:t>
            </a:r>
            <a:r>
              <a:rPr lang="en-US" dirty="0" err="1"/>
              <a:t>PigStorage</a:t>
            </a:r>
            <a:r>
              <a:rPr lang="en-US" dirty="0"/>
              <a:t>(',')</a:t>
            </a:r>
          </a:p>
          <a:p>
            <a:r>
              <a:rPr lang="en-US" dirty="0"/>
              <a:t>    AS (</a:t>
            </a:r>
            <a:r>
              <a:rPr lang="en-US" dirty="0" err="1"/>
              <a:t>PassengerId:int</a:t>
            </a:r>
            <a:r>
              <a:rPr lang="en-US" dirty="0"/>
              <a:t>, </a:t>
            </a:r>
            <a:r>
              <a:rPr lang="en-US" dirty="0" err="1"/>
              <a:t>Survived:int</a:t>
            </a:r>
            <a:r>
              <a:rPr lang="en-US" dirty="0"/>
              <a:t>, </a:t>
            </a:r>
            <a:r>
              <a:rPr lang="en-US" dirty="0" err="1"/>
              <a:t>Pclass:int</a:t>
            </a:r>
            <a:r>
              <a:rPr lang="en-US" dirty="0"/>
              <a:t>, </a:t>
            </a:r>
            <a:r>
              <a:rPr lang="en-US" dirty="0" err="1"/>
              <a:t>Name:chararray</a:t>
            </a:r>
            <a:r>
              <a:rPr lang="en-US" dirty="0"/>
              <a:t>, </a:t>
            </a:r>
            <a:r>
              <a:rPr lang="en-US" dirty="0" err="1"/>
              <a:t>Sex:chararray</a:t>
            </a:r>
            <a:r>
              <a:rPr lang="en-US" dirty="0"/>
              <a:t>, </a:t>
            </a:r>
            <a:r>
              <a:rPr lang="en-US" dirty="0" err="1"/>
              <a:t>Age:float</a:t>
            </a:r>
            <a:r>
              <a:rPr lang="en-US" dirty="0"/>
              <a:t>, </a:t>
            </a:r>
            <a:r>
              <a:rPr lang="en-US" dirty="0" err="1"/>
              <a:t>SibSp:int</a:t>
            </a:r>
            <a:r>
              <a:rPr lang="en-US" dirty="0"/>
              <a:t>, </a:t>
            </a:r>
            <a:r>
              <a:rPr lang="en-US" dirty="0" err="1"/>
              <a:t>Parch:int</a:t>
            </a:r>
            <a:r>
              <a:rPr lang="en-US" dirty="0"/>
              <a:t>, </a:t>
            </a:r>
            <a:r>
              <a:rPr lang="en-US" dirty="0" err="1"/>
              <a:t>Ticket:chararray</a:t>
            </a:r>
            <a:r>
              <a:rPr lang="en-US" dirty="0"/>
              <a:t>, </a:t>
            </a:r>
            <a:r>
              <a:rPr lang="en-US" dirty="0" err="1"/>
              <a:t>Fare:float</a:t>
            </a:r>
            <a:r>
              <a:rPr lang="en-US" dirty="0"/>
              <a:t>, </a:t>
            </a:r>
            <a:r>
              <a:rPr lang="en-US" dirty="0" err="1"/>
              <a:t>Cabin:chararray</a:t>
            </a:r>
            <a:r>
              <a:rPr lang="en-US" dirty="0"/>
              <a:t>, </a:t>
            </a:r>
            <a:r>
              <a:rPr lang="en-US" dirty="0" err="1"/>
              <a:t>Embarked:chararray</a:t>
            </a:r>
            <a:r>
              <a:rPr lang="en-US" dirty="0"/>
              <a:t>);</a:t>
            </a:r>
          </a:p>
          <a:p>
            <a:endParaRPr lang="en-US" dirty="0"/>
          </a:p>
          <a:p>
            <a:r>
              <a:rPr lang="en-US" dirty="0"/>
              <a:t>-- Survived aur Not Survived passengers ko group </a:t>
            </a:r>
            <a:r>
              <a:rPr lang="en-US" dirty="0" err="1"/>
              <a:t>karna</a:t>
            </a:r>
            <a:endParaRPr lang="en-US" dirty="0"/>
          </a:p>
          <a:p>
            <a:r>
              <a:rPr lang="en-US" dirty="0" err="1"/>
              <a:t>groupedBySurvival</a:t>
            </a:r>
            <a:r>
              <a:rPr lang="en-US" dirty="0"/>
              <a:t> = GROUP titanic BY Survived;</a:t>
            </a:r>
          </a:p>
          <a:p>
            <a:endParaRPr lang="en-US" dirty="0"/>
          </a:p>
          <a:p>
            <a:r>
              <a:rPr lang="en-US" dirty="0"/>
              <a:t>-- Har group </a:t>
            </a:r>
            <a:r>
              <a:rPr lang="en-US" dirty="0" err="1"/>
              <a:t>ke</a:t>
            </a:r>
            <a:r>
              <a:rPr lang="en-US" dirty="0"/>
              <a:t> </a:t>
            </a:r>
            <a:r>
              <a:rPr lang="en-US" dirty="0" err="1"/>
              <a:t>liye</a:t>
            </a:r>
            <a:r>
              <a:rPr lang="en-US" dirty="0"/>
              <a:t> average age calculate </a:t>
            </a:r>
            <a:r>
              <a:rPr lang="en-US" dirty="0" err="1"/>
              <a:t>karna</a:t>
            </a:r>
            <a:endParaRPr lang="en-US" dirty="0"/>
          </a:p>
          <a:p>
            <a:r>
              <a:rPr lang="en-US" dirty="0" err="1"/>
              <a:t>avgAge</a:t>
            </a:r>
            <a:r>
              <a:rPr lang="en-US" dirty="0"/>
              <a:t> = FOREACH </a:t>
            </a:r>
            <a:r>
              <a:rPr lang="en-US" dirty="0" err="1"/>
              <a:t>groupedBySurvival</a:t>
            </a:r>
            <a:r>
              <a:rPr lang="en-US" dirty="0"/>
              <a:t> GENERATE group AS </a:t>
            </a:r>
            <a:r>
              <a:rPr lang="en-US" dirty="0" err="1"/>
              <a:t>SurvivedStatus</a:t>
            </a:r>
            <a:r>
              <a:rPr lang="en-US" dirty="0"/>
              <a:t>, AVG(</a:t>
            </a:r>
            <a:r>
              <a:rPr lang="en-US" dirty="0" err="1"/>
              <a:t>titanic.Age</a:t>
            </a:r>
            <a:r>
              <a:rPr lang="en-US" dirty="0"/>
              <a:t>) AS </a:t>
            </a:r>
            <a:r>
              <a:rPr lang="en-US" dirty="0" err="1"/>
              <a:t>AvgAge</a:t>
            </a:r>
            <a:r>
              <a:rPr lang="en-US" dirty="0"/>
              <a:t>;</a:t>
            </a:r>
          </a:p>
          <a:p>
            <a:endParaRPr lang="en-US" dirty="0"/>
          </a:p>
          <a:p>
            <a:r>
              <a:rPr lang="en-US" dirty="0"/>
              <a:t>-- Output ko </a:t>
            </a:r>
            <a:r>
              <a:rPr lang="en-US" dirty="0" err="1"/>
              <a:t>dekhna</a:t>
            </a:r>
            <a:endParaRPr lang="en-US" dirty="0"/>
          </a:p>
          <a:p>
            <a:r>
              <a:rPr lang="en-US" dirty="0"/>
              <a:t>DUMP </a:t>
            </a:r>
            <a:r>
              <a:rPr lang="en-US" dirty="0" err="1"/>
              <a:t>avgAge</a:t>
            </a:r>
            <a:r>
              <a:rPr lang="en-US" dirty="0"/>
              <a:t>;</a:t>
            </a:r>
          </a:p>
          <a:p>
            <a:endParaRPr lang="en-US" dirty="0"/>
          </a:p>
        </p:txBody>
      </p:sp>
    </p:spTree>
    <p:extLst>
      <p:ext uri="{BB962C8B-B14F-4D97-AF65-F5344CB8AC3E}">
        <p14:creationId xmlns:p14="http://schemas.microsoft.com/office/powerpoint/2010/main" val="1399287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3626</Words>
  <Application>Microsoft Office PowerPoint</Application>
  <PresentationFormat>Widescreen</PresentationFormat>
  <Paragraphs>394</Paragraphs>
  <Slides>111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111</vt:i4>
      </vt:variant>
    </vt:vector>
  </HeadingPairs>
  <TitlesOfParts>
    <vt:vector size="120" baseType="lpstr">
      <vt:lpstr>Arial</vt:lpstr>
      <vt:lpstr>Arial Unicode MS</vt:lpstr>
      <vt:lpstr>Calibri</vt:lpstr>
      <vt:lpstr>Calibri Light</vt:lpstr>
      <vt:lpstr>DejaVu Sans Mono</vt:lpstr>
      <vt:lpstr>Open Sans</vt:lpstr>
      <vt:lpstr>Roboto</vt:lpstr>
      <vt:lpstr>source-serif-pro</vt:lpstr>
      <vt:lpstr>Office Theme</vt:lpstr>
      <vt:lpstr>Ambari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HDFS EXAMPLE</vt:lpstr>
      <vt:lpstr>PowerPoint Presentation</vt:lpstr>
      <vt:lpstr>PowerPoint Presentation</vt:lpstr>
      <vt:lpstr>PowerPoint Presentation</vt:lpstr>
      <vt:lpstr>PowerPoint Presentation</vt:lpstr>
      <vt:lpstr>PowerPoint Presentation</vt:lpstr>
      <vt:lpstr>PowerPoint Presentation</vt:lpstr>
      <vt:lpstr>ETL tool</vt:lpstr>
      <vt:lpstr>PowerPoint Presentation</vt:lpstr>
      <vt:lpstr>PowerPoint Presentation</vt:lpstr>
      <vt:lpstr>PowerPoint Presentation</vt:lpstr>
      <vt:lpstr>Query Hive Tables with Ambari Hive Views in HDInsight </vt:lpstr>
      <vt:lpstr>PowerPoint Presentation</vt:lpstr>
      <vt:lpstr>PowerPoint Presentation</vt:lpstr>
      <vt:lpstr>Hive</vt:lpstr>
      <vt:lpstr>PowerPoint Presentation</vt:lpstr>
      <vt:lpstr>PowerPoint Presentation</vt:lpstr>
      <vt:lpstr>Upload from hdfs</vt:lpstr>
      <vt:lpstr>PowerPoint Presentation</vt:lpstr>
      <vt:lpstr>PowerPoint Presentation</vt:lpstr>
      <vt:lpstr>PowerPoint Presentation</vt:lpstr>
      <vt:lpstr>PowerPoint Presentation</vt:lpstr>
      <vt:lpstr>PowerPoint Presentation</vt:lpstr>
      <vt:lpstr>Which are the top three movies with the highest ratings in our database? </vt:lpstr>
      <vt:lpstr>Wecan also Visualize the relationship between columns in our queries in Ambari.</vt:lpstr>
      <vt:lpstr>High rated movies seem to have a lower movie_id. </vt:lpstr>
      <vt:lpstr>We have more records of low rated movies (0 to 50 rating).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Download tool for connect sandbox to local machine</vt:lpstr>
      <vt:lpstr>HDFS download online csv file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MapReduce? </vt:lpstr>
      <vt:lpstr>PowerPoint Presentation</vt:lpstr>
      <vt:lpstr>Word count Example</vt:lpstr>
      <vt:lpstr>PowerPoint Presentation</vt:lpstr>
      <vt:lpstr>PowerPoint Presentation</vt:lpstr>
      <vt:lpstr>PowerPoint Presentation</vt:lpstr>
      <vt:lpstr>PowerPoint Presentation</vt:lpstr>
      <vt:lpstr> ETL Processes </vt:lpstr>
      <vt:lpstr>When to Use Hive?</vt:lpstr>
      <vt:lpstr>When to Use MapReduce?</vt:lpstr>
      <vt:lpstr>💡 Example Use Cases: </vt:lpstr>
      <vt:lpstr>🚀 Which One Should You Use?</vt:lpstr>
      <vt:lpstr>PowerPoint Presentation</vt:lpstr>
      <vt:lpstr>PowerPoint Presentation</vt:lpstr>
      <vt:lpstr>Go to ambari terminal and pate this command to check file exist or not </vt:lpstr>
      <vt:lpstr>PowerPoint Presentation</vt:lpstr>
      <vt:lpstr>Map reducer example </vt:lpstr>
      <vt:lpstr>MapReduce Example</vt:lpstr>
      <vt:lpstr>MapReduce Example 1</vt:lpstr>
      <vt:lpstr>PowerPoint Presentation</vt:lpstr>
      <vt:lpstr>Example 2</vt:lpstr>
      <vt:lpstr>PowerPoint Presentation</vt:lpstr>
      <vt:lpstr>ETL</vt:lpstr>
      <vt:lpstr>PowerPoint Presentation</vt:lpstr>
      <vt:lpstr>What is YARN?</vt:lpstr>
      <vt:lpstr>YARN task</vt:lpstr>
      <vt:lpstr>Execute Hadoop Streaming Job with YARN </vt:lpstr>
      <vt:lpstr>YARN</vt:lpstr>
      <vt:lpstr>Input folder create after command run</vt:lpstr>
      <vt:lpstr>PowerPoint Presentation</vt:lpstr>
      <vt:lpstr>PowerPoint Presentation</vt:lpstr>
      <vt:lpstr>PowerPoint Presentation</vt:lpstr>
      <vt:lpstr>Check logs in YARN</vt:lpstr>
      <vt:lpstr>Apache Pig</vt:lpstr>
      <vt:lpstr>PowerPoint Presentation</vt:lpstr>
      <vt:lpstr>PowerPoint Presentation</vt:lpstr>
      <vt:lpstr>PowerPoint Presentation</vt:lpstr>
      <vt:lpstr>PowerPoint Presentation</vt:lpstr>
      <vt:lpstr>ETL in pig </vt:lpstr>
      <vt:lpstr>PowerPoint Presentation</vt:lpstr>
      <vt:lpstr>PowerPoint Presentation</vt:lpstr>
      <vt:lpstr>PowerPoint Presentation</vt:lpstr>
      <vt:lpstr>PowerPoint Presentation</vt:lpstr>
      <vt:lpstr>use Pig Latin scripting language </vt:lpstr>
      <vt:lpstr>Pig Latin: </vt:lpstr>
      <vt:lpstr>Example Pig use titanic .csv find survived and not survived passenger</vt:lpstr>
      <vt:lpstr>PowerPoint Presentation</vt:lpstr>
      <vt:lpstr>PowerPoint Presentation</vt:lpstr>
      <vt:lpstr>ETL example using sales dataset</vt:lpstr>
      <vt:lpstr>PowerPoint Presentation</vt:lpstr>
      <vt:lpstr>ETL Breakdown: </vt:lpstr>
      <vt:lpstr>Example 2</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Query Hive Tables with Ambari Hive Views in HDInsight</dc:title>
  <dc:creator>Sajida</dc:creator>
  <cp:lastModifiedBy>Sajida</cp:lastModifiedBy>
  <cp:revision>272</cp:revision>
  <dcterms:created xsi:type="dcterms:W3CDTF">2025-01-22T07:59:37Z</dcterms:created>
  <dcterms:modified xsi:type="dcterms:W3CDTF">2025-02-18T04:48:28Z</dcterms:modified>
</cp:coreProperties>
</file>